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1"/>
  </p:notesMasterIdLst>
  <p:handoutMasterIdLst>
    <p:handoutMasterId r:id="rId32"/>
  </p:handoutMasterIdLst>
  <p:sldIdLst>
    <p:sldId id="2076138457" r:id="rId2"/>
    <p:sldId id="2076138492" r:id="rId3"/>
    <p:sldId id="2076138493" r:id="rId4"/>
    <p:sldId id="2076138494" r:id="rId5"/>
    <p:sldId id="2076138498" r:id="rId6"/>
    <p:sldId id="1689" r:id="rId7"/>
    <p:sldId id="2076138502" r:id="rId8"/>
    <p:sldId id="2076138496" r:id="rId9"/>
    <p:sldId id="1690" r:id="rId10"/>
    <p:sldId id="1691" r:id="rId11"/>
    <p:sldId id="1692" r:id="rId12"/>
    <p:sldId id="1693" r:id="rId13"/>
    <p:sldId id="2076138503" r:id="rId14"/>
    <p:sldId id="1696" r:id="rId15"/>
    <p:sldId id="1687" r:id="rId16"/>
    <p:sldId id="1688" r:id="rId17"/>
    <p:sldId id="2076138504" r:id="rId18"/>
    <p:sldId id="2076138497" r:id="rId19"/>
    <p:sldId id="2076138495" r:id="rId20"/>
    <p:sldId id="1698" r:id="rId21"/>
    <p:sldId id="2076138500" r:id="rId22"/>
    <p:sldId id="2076138506" r:id="rId23"/>
    <p:sldId id="2076138505" r:id="rId24"/>
    <p:sldId id="2076138499" r:id="rId25"/>
    <p:sldId id="1694" r:id="rId26"/>
    <p:sldId id="1695" r:id="rId27"/>
    <p:sldId id="1701" r:id="rId28"/>
    <p:sldId id="2076138501" r:id="rId29"/>
    <p:sldId id="2076138366"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E6FF"/>
    <a:srgbClr val="0F780F"/>
    <a:srgbClr val="2F2F2F"/>
    <a:srgbClr val="666666"/>
    <a:srgbClr val="000000"/>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6326" autoAdjust="0"/>
  </p:normalViewPr>
  <p:slideViewPr>
    <p:cSldViewPr snapToGrid="0">
      <p:cViewPr varScale="1">
        <p:scale>
          <a:sx n="88" d="100"/>
          <a:sy n="88" d="100"/>
        </p:scale>
        <p:origin x="33" y="246"/>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9/20/2021 2:31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9/20/2021 2:31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9/20/2021 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01171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Generic_Cola_Cans_1980s.jpg" TargetMode="External"/><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n-us/dotnet/standard/generics/covariance-and-contravariance" TargetMode="Externa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dotnet/standard/generics/covariance-and-contravariance" TargetMode="External"/><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hyperlink" Target="https://pixabay.com/en/traffic-light-signal-traffic-street-876047/" TargetMode="External"/><Relationship Id="rId2" Type="http://schemas.openxmlformats.org/officeDocument/2006/relationships/image" Target="../media/image28.jp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n-us/dotnet/csharp/language-reference/builtin-types/enum" TargetMode="Externa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otnet/standard/base-types/regular-expression-language-quick-reference" TargetMode="Externa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en-us/dotnet/standard/base-types/grouping-constructs-in-regular-expressions"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wcouch/339331301" TargetMode="External"/><Relationship Id="rId2" Type="http://schemas.openxmlformats.org/officeDocument/2006/relationships/image" Target="../media/image25.jpg"/><Relationship Id="rId1" Type="http://schemas.openxmlformats.org/officeDocument/2006/relationships/slideLayout" Target="../slideLayouts/slideLayout48.xml"/><Relationship Id="rId4"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563767"/>
            <a:ext cx="4167887" cy="1969770"/>
          </a:xfrm>
        </p:spPr>
        <p:txBody>
          <a:bodyPr/>
          <a:lstStyle/>
          <a:p>
            <a:r>
              <a:rPr lang="en-US" sz="3200" dirty="0"/>
              <a:t>C</a:t>
            </a:r>
            <a:r>
              <a:rPr lang="en-US" sz="3200" baseline="30000" dirty="0"/>
              <a:t>♯</a:t>
            </a:r>
            <a:br>
              <a:rPr lang="en-US" sz="3200" baseline="30000" dirty="0"/>
            </a:br>
            <a:r>
              <a:rPr lang="en-US" sz="3200" dirty="0"/>
              <a:t>Generics, Collections, Iterators, and Regular Expressions</a:t>
            </a:r>
            <a:endParaRPr lang="en-US" sz="3200" baseline="3000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pic>
        <p:nvPicPr>
          <p:cNvPr id="8" name="Picture 7" descr="Generic cola cans">
            <a:extLst>
              <a:ext uri="{FF2B5EF4-FFF2-40B4-BE49-F238E27FC236}">
                <a16:creationId xmlns:a16="http://schemas.microsoft.com/office/drawing/2014/main" id="{EC0A9162-031C-49E3-A042-5BCA7B82442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99513" y="1761785"/>
            <a:ext cx="6773387" cy="3334429"/>
          </a:xfrm>
          <a:prstGeom prst="rect">
            <a:avLst/>
          </a:prstGeom>
        </p:spPr>
      </p:pic>
      <p:sp>
        <p:nvSpPr>
          <p:cNvPr id="9" name="TextBox 8">
            <a:extLst>
              <a:ext uri="{FF2B5EF4-FFF2-40B4-BE49-F238E27FC236}">
                <a16:creationId xmlns:a16="http://schemas.microsoft.com/office/drawing/2014/main" id="{82A25AC6-BECC-41B8-8983-B77F583E8401}"/>
              </a:ext>
            </a:extLst>
          </p:cNvPr>
          <p:cNvSpPr txBox="1"/>
          <p:nvPr/>
        </p:nvSpPr>
        <p:spPr>
          <a:xfrm>
            <a:off x="5843635" y="6586913"/>
            <a:ext cx="6172200" cy="138499"/>
          </a:xfrm>
          <a:prstGeom prst="rect">
            <a:avLst/>
          </a:prstGeom>
          <a:noFill/>
        </p:spPr>
        <p:txBody>
          <a:bodyPr wrap="square" lIns="0" tIns="0" rIns="0" bIns="0" rtlCol="0">
            <a:spAutoFit/>
          </a:bodyPr>
          <a:lstStyle/>
          <a:p>
            <a:pPr algn="r"/>
            <a:r>
              <a:rPr lang="LID4096" sz="900" dirty="0">
                <a:hlinkClick r:id="rId3" tooltip="https://commons.wikimedia.org/wiki/File:Generic_Cola_Cans_1980s.jpg"/>
              </a:rPr>
              <a:t>This Photo</a:t>
            </a:r>
            <a:r>
              <a:rPr lang="LID4096" sz="900" dirty="0"/>
              <a:t> by Unknown Author is licensed under </a:t>
            </a:r>
            <a:r>
              <a:rPr lang="LID4096" sz="900" dirty="0">
                <a:hlinkClick r:id="rId4" tooltip="https://creativecommons.org/licenses/by-sa/3.0/"/>
              </a:rPr>
              <a:t>CC BY-SA</a:t>
            </a:r>
            <a:endParaRPr lang="LID4096" sz="900" dirty="0"/>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8847-FE3B-4A6E-B10A-9DAD45FFA5D7}"/>
              </a:ext>
            </a:extLst>
          </p:cNvPr>
          <p:cNvSpPr>
            <a:spLocks noGrp="1"/>
          </p:cNvSpPr>
          <p:nvPr>
            <p:ph type="title"/>
          </p:nvPr>
        </p:nvSpPr>
        <p:spPr/>
        <p:txBody>
          <a:bodyPr/>
          <a:lstStyle/>
          <a:p>
            <a:r>
              <a:rPr lang="da-DK" dirty="0"/>
              <a:t>System.Collections.Generic</a:t>
            </a:r>
            <a:endParaRPr lang="LID4096" dirty="0"/>
          </a:p>
        </p:txBody>
      </p:sp>
      <p:sp>
        <p:nvSpPr>
          <p:cNvPr id="23" name="TextBox 22">
            <a:extLst>
              <a:ext uri="{FF2B5EF4-FFF2-40B4-BE49-F238E27FC236}">
                <a16:creationId xmlns:a16="http://schemas.microsoft.com/office/drawing/2014/main" id="{03EBC202-B43D-497A-AA5E-D05B0003F816}"/>
              </a:ext>
            </a:extLst>
          </p:cNvPr>
          <p:cNvSpPr txBox="1"/>
          <p:nvPr/>
        </p:nvSpPr>
        <p:spPr>
          <a:xfrm>
            <a:off x="3081056" y="164586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52663C0-1B35-4E31-8D17-EC721FD71F01}"/>
              </a:ext>
            </a:extLst>
          </p:cNvPr>
          <p:cNvSpPr txBox="1"/>
          <p:nvPr/>
        </p:nvSpPr>
        <p:spPr>
          <a:xfrm>
            <a:off x="3081055" y="2838436"/>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nvGrpSpPr>
          <p:cNvPr id="25" name="Group 24">
            <a:extLst>
              <a:ext uri="{FF2B5EF4-FFF2-40B4-BE49-F238E27FC236}">
                <a16:creationId xmlns:a16="http://schemas.microsoft.com/office/drawing/2014/main" id="{14536A05-B51A-4B2C-B93B-0E59E0F18F58}"/>
              </a:ext>
            </a:extLst>
          </p:cNvPr>
          <p:cNvGrpSpPr/>
          <p:nvPr/>
        </p:nvGrpSpPr>
        <p:grpSpPr>
          <a:xfrm>
            <a:off x="1583690" y="5357291"/>
            <a:ext cx="5502771" cy="572464"/>
            <a:chOff x="256797" y="4371310"/>
            <a:chExt cx="5502771" cy="572464"/>
          </a:xfrm>
        </p:grpSpPr>
        <p:sp>
          <p:nvSpPr>
            <p:cNvPr id="26" name="TextBox 25">
              <a:extLst>
                <a:ext uri="{FF2B5EF4-FFF2-40B4-BE49-F238E27FC236}">
                  <a16:creationId xmlns:a16="http://schemas.microsoft.com/office/drawing/2014/main" id="{17A43E18-57FB-447D-BAEE-7530F53FD24F}"/>
                </a:ext>
              </a:extLst>
            </p:cNvPr>
            <p:cNvSpPr txBox="1"/>
            <p:nvPr/>
          </p:nvSpPr>
          <p:spPr>
            <a:xfrm>
              <a:off x="256797" y="4371310"/>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0968128-5438-4C35-9693-D36CD92E08B4}"/>
                </a:ext>
              </a:extLst>
            </p:cNvPr>
            <p:cNvSpPr txBox="1"/>
            <p:nvPr/>
          </p:nvSpPr>
          <p:spPr>
            <a:xfrm>
              <a:off x="4261722" y="4371310"/>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Queue&lt;T&gt;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D4BDA41C-A7BD-40E2-B6A4-32C7C5E3C0B5}"/>
                </a:ext>
              </a:extLst>
            </p:cNvPr>
            <p:cNvSpPr txBox="1"/>
            <p:nvPr/>
          </p:nvSpPr>
          <p:spPr>
            <a:xfrm>
              <a:off x="1906599" y="4371310"/>
              <a:ext cx="2203167"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LinkedList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sp>
        <p:nvSpPr>
          <p:cNvPr id="29" name="TextBox 28">
            <a:extLst>
              <a:ext uri="{FF2B5EF4-FFF2-40B4-BE49-F238E27FC236}">
                <a16:creationId xmlns:a16="http://schemas.microsoft.com/office/drawing/2014/main" id="{3095F8BF-C4A5-462F-A687-55B1706DC60D}"/>
              </a:ext>
            </a:extLst>
          </p:cNvPr>
          <p:cNvSpPr txBox="1"/>
          <p:nvPr/>
        </p:nvSpPr>
        <p:spPr>
          <a:xfrm>
            <a:off x="6337538" y="2318373"/>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IList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0" name="TextBox 29">
            <a:extLst>
              <a:ext uri="{FF2B5EF4-FFF2-40B4-BE49-F238E27FC236}">
                <a16:creationId xmlns:a16="http://schemas.microsoft.com/office/drawing/2014/main" id="{77105CF4-E344-4AE2-B87A-85DD0A62136C}"/>
              </a:ext>
            </a:extLst>
          </p:cNvPr>
          <p:cNvSpPr txBox="1"/>
          <p:nvPr/>
        </p:nvSpPr>
        <p:spPr>
          <a:xfrm>
            <a:off x="6337538" y="3837832"/>
            <a:ext cx="1356782"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DC51A45D-3C11-4141-9660-5CA5136D5E8A}"/>
              </a:ext>
            </a:extLst>
          </p:cNvPr>
          <p:cNvSpPr txBox="1"/>
          <p:nvPr/>
        </p:nvSpPr>
        <p:spPr>
          <a:xfrm>
            <a:off x="8967005" y="2318373"/>
            <a:ext cx="1356782"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List&lt;T&gt;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2" name="TextBox 31">
            <a:extLst>
              <a:ext uri="{FF2B5EF4-FFF2-40B4-BE49-F238E27FC236}">
                <a16:creationId xmlns:a16="http://schemas.microsoft.com/office/drawing/2014/main" id="{DDC09638-AB0F-4094-AE95-CEF39255D208}"/>
              </a:ext>
            </a:extLst>
          </p:cNvPr>
          <p:cNvSpPr txBox="1"/>
          <p:nvPr/>
        </p:nvSpPr>
        <p:spPr>
          <a:xfrm>
            <a:off x="8543813" y="3410900"/>
            <a:ext cx="177997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HashSet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3" name="TextBox 32">
            <a:extLst>
              <a:ext uri="{FF2B5EF4-FFF2-40B4-BE49-F238E27FC236}">
                <a16:creationId xmlns:a16="http://schemas.microsoft.com/office/drawing/2014/main" id="{3762F7E8-4D8B-414A-944E-F3241D538B8E}"/>
              </a:ext>
            </a:extLst>
          </p:cNvPr>
          <p:cNvSpPr txBox="1"/>
          <p:nvPr/>
        </p:nvSpPr>
        <p:spPr>
          <a:xfrm>
            <a:off x="8402748" y="4940085"/>
            <a:ext cx="206210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34" name="Straight Arrow Connector 33">
            <a:extLst>
              <a:ext uri="{FF2B5EF4-FFF2-40B4-BE49-F238E27FC236}">
                <a16:creationId xmlns:a16="http://schemas.microsoft.com/office/drawing/2014/main" id="{1F105F4C-8D56-49B4-ABF7-82988F0BE9AE}"/>
              </a:ext>
            </a:extLst>
          </p:cNvPr>
          <p:cNvCxnSpPr>
            <a:stCxn id="31" idx="1"/>
            <a:endCxn id="29" idx="3"/>
          </p:cNvCxnSpPr>
          <p:nvPr/>
        </p:nvCxnSpPr>
        <p:spPr>
          <a:xfrm flipH="1">
            <a:off x="7835384" y="2604605"/>
            <a:ext cx="1131621"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8A8B6DD-9EC4-4C65-B8E8-8041A3082011}"/>
              </a:ext>
            </a:extLst>
          </p:cNvPr>
          <p:cNvCxnSpPr>
            <a:stCxn id="32" idx="1"/>
            <a:endCxn id="30" idx="3"/>
          </p:cNvCxnSpPr>
          <p:nvPr/>
        </p:nvCxnSpPr>
        <p:spPr>
          <a:xfrm flipH="1">
            <a:off x="7694320" y="3697132"/>
            <a:ext cx="849493" cy="42693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845C64-6859-45D7-9969-410C7241FF26}"/>
              </a:ext>
            </a:extLst>
          </p:cNvPr>
          <p:cNvCxnSpPr>
            <a:stCxn id="33" idx="1"/>
            <a:endCxn id="30" idx="3"/>
          </p:cNvCxnSpPr>
          <p:nvPr/>
        </p:nvCxnSpPr>
        <p:spPr>
          <a:xfrm flipH="1" flipV="1">
            <a:off x="7694320" y="4124064"/>
            <a:ext cx="708428" cy="110225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32CA91-91B6-4F32-A5D4-29EB83CCE6E9}"/>
              </a:ext>
            </a:extLst>
          </p:cNvPr>
          <p:cNvCxnSpPr>
            <a:stCxn id="27" idx="0"/>
            <a:endCxn id="24" idx="2"/>
          </p:cNvCxnSpPr>
          <p:nvPr/>
        </p:nvCxnSpPr>
        <p:spPr>
          <a:xfrm flipH="1" flipV="1">
            <a:off x="4253171" y="3410900"/>
            <a:ext cx="2084367"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A3B03FA-F8F6-4A8A-B952-3518CC239C79}"/>
              </a:ext>
            </a:extLst>
          </p:cNvPr>
          <p:cNvCxnSpPr>
            <a:stCxn id="28" idx="0"/>
            <a:endCxn id="24" idx="2"/>
          </p:cNvCxnSpPr>
          <p:nvPr/>
        </p:nvCxnSpPr>
        <p:spPr>
          <a:xfrm flipH="1" flipV="1">
            <a:off x="4253171" y="3410900"/>
            <a:ext cx="81905"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168ED95-4BE2-4910-92BC-EBF8E96F051E}"/>
              </a:ext>
            </a:extLst>
          </p:cNvPr>
          <p:cNvCxnSpPr>
            <a:stCxn id="26" idx="0"/>
            <a:endCxn id="24" idx="2"/>
          </p:cNvCxnSpPr>
          <p:nvPr/>
        </p:nvCxnSpPr>
        <p:spPr>
          <a:xfrm flipV="1">
            <a:off x="2332613" y="3410900"/>
            <a:ext cx="1920558"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816A0D6-A467-4575-B351-A58B0FF29FAC}"/>
              </a:ext>
            </a:extLst>
          </p:cNvPr>
          <p:cNvCxnSpPr>
            <a:stCxn id="24" idx="0"/>
            <a:endCxn id="23" idx="2"/>
          </p:cNvCxnSpPr>
          <p:nvPr/>
        </p:nvCxnSpPr>
        <p:spPr>
          <a:xfrm flipV="1">
            <a:off x="4253171" y="2218331"/>
            <a:ext cx="1" cy="620105"/>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B309CA3-1B0D-4051-84D6-EAE5548CE919}"/>
              </a:ext>
            </a:extLst>
          </p:cNvPr>
          <p:cNvCxnSpPr>
            <a:stCxn id="29" idx="1"/>
            <a:endCxn id="24" idx="3"/>
          </p:cNvCxnSpPr>
          <p:nvPr/>
        </p:nvCxnSpPr>
        <p:spPr>
          <a:xfrm flipH="1">
            <a:off x="5425286" y="2604605"/>
            <a:ext cx="912252" cy="52006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639876-5FF6-4F9B-A792-F304DBEA883D}"/>
              </a:ext>
            </a:extLst>
          </p:cNvPr>
          <p:cNvCxnSpPr>
            <a:stCxn id="30" idx="1"/>
            <a:endCxn id="24" idx="3"/>
          </p:cNvCxnSpPr>
          <p:nvPr/>
        </p:nvCxnSpPr>
        <p:spPr>
          <a:xfrm flipH="1" flipV="1">
            <a:off x="5425286" y="3124668"/>
            <a:ext cx="912252" cy="999396"/>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8162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EBE6-641B-4F90-B655-719228B33576}"/>
              </a:ext>
            </a:extLst>
          </p:cNvPr>
          <p:cNvSpPr>
            <a:spLocks noGrp="1"/>
          </p:cNvSpPr>
          <p:nvPr>
            <p:ph type="title"/>
          </p:nvPr>
        </p:nvSpPr>
        <p:spPr/>
        <p:txBody>
          <a:bodyPr/>
          <a:lstStyle/>
          <a:p>
            <a:r>
              <a:rPr lang="da-DK" dirty="0"/>
              <a:t>System.Collections.Generic 2</a:t>
            </a:r>
            <a:endParaRPr lang="LID4096" dirty="0"/>
          </a:p>
        </p:txBody>
      </p:sp>
      <p:sp>
        <p:nvSpPr>
          <p:cNvPr id="4" name="TextBox 3">
            <a:extLst>
              <a:ext uri="{FF2B5EF4-FFF2-40B4-BE49-F238E27FC236}">
                <a16:creationId xmlns:a16="http://schemas.microsoft.com/office/drawing/2014/main" id="{6B898852-1E40-4E4A-A04A-DA37A92A0B35}"/>
              </a:ext>
            </a:extLst>
          </p:cNvPr>
          <p:cNvSpPr txBox="1"/>
          <p:nvPr/>
        </p:nvSpPr>
        <p:spPr>
          <a:xfrm>
            <a:off x="1860518" y="1803720"/>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A1ED8393-DE49-4C7A-BF1C-7F4081C43658}"/>
              </a:ext>
            </a:extLst>
          </p:cNvPr>
          <p:cNvSpPr txBox="1"/>
          <p:nvPr/>
        </p:nvSpPr>
        <p:spPr>
          <a:xfrm>
            <a:off x="1860518" y="300372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7CD0EF5B-F418-4754-AFD8-705A4AF0A789}"/>
              </a:ext>
            </a:extLst>
          </p:cNvPr>
          <p:cNvSpPr txBox="1"/>
          <p:nvPr/>
        </p:nvSpPr>
        <p:spPr>
          <a:xfrm>
            <a:off x="4053585" y="5509691"/>
            <a:ext cx="26263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Dictionary&lt;K,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31F25BF7-0299-4771-9BCC-201CE887D6FF}"/>
              </a:ext>
            </a:extLst>
          </p:cNvPr>
          <p:cNvSpPr txBox="1"/>
          <p:nvPr/>
        </p:nvSpPr>
        <p:spPr>
          <a:xfrm>
            <a:off x="6943062" y="5509691"/>
            <a:ext cx="34727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E017FD0-A82F-4398-B0D0-606E3A724D52}"/>
              </a:ext>
            </a:extLst>
          </p:cNvPr>
          <p:cNvSpPr txBox="1"/>
          <p:nvPr/>
        </p:nvSpPr>
        <p:spPr>
          <a:xfrm>
            <a:off x="5673484" y="1803720"/>
            <a:ext cx="47423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KeyValuePair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93D45D29-8BEB-40E2-B505-5EF3D92A66BF}"/>
              </a:ext>
            </a:extLst>
          </p:cNvPr>
          <p:cNvCxnSpPr>
            <a:cxnSpLocks/>
            <a:stCxn id="10" idx="0"/>
            <a:endCxn id="24" idx="2"/>
          </p:cNvCxnSpPr>
          <p:nvPr/>
        </p:nvCxnSpPr>
        <p:spPr>
          <a:xfrm flipH="1" flipV="1">
            <a:off x="8044646" y="4742349"/>
            <a:ext cx="634789" cy="76734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F78937-496B-4198-B62D-4FA211F251EB}"/>
              </a:ext>
            </a:extLst>
          </p:cNvPr>
          <p:cNvCxnSpPr>
            <a:cxnSpLocks/>
            <a:stCxn id="8" idx="0"/>
            <a:endCxn id="24" idx="2"/>
          </p:cNvCxnSpPr>
          <p:nvPr/>
        </p:nvCxnSpPr>
        <p:spPr>
          <a:xfrm flipV="1">
            <a:off x="5366765" y="4742349"/>
            <a:ext cx="2677881" cy="76734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4A137F-F193-43AB-8E77-A0E181B0D95B}"/>
              </a:ext>
            </a:extLst>
          </p:cNvPr>
          <p:cNvCxnSpPr>
            <a:cxnSpLocks/>
          </p:cNvCxnSpPr>
          <p:nvPr/>
        </p:nvCxnSpPr>
        <p:spPr>
          <a:xfrm flipV="1">
            <a:off x="3032633" y="2376184"/>
            <a:ext cx="0" cy="61465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AA2EC7-5F33-4099-A279-1348CF424178}"/>
              </a:ext>
            </a:extLst>
          </p:cNvPr>
          <p:cNvSpPr txBox="1"/>
          <p:nvPr/>
        </p:nvSpPr>
        <p:spPr>
          <a:xfrm>
            <a:off x="5684364" y="3003727"/>
            <a:ext cx="47423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KeyValuePair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4307F8A5-03F1-4F03-9F2A-A50E596F590A}"/>
              </a:ext>
            </a:extLst>
          </p:cNvPr>
          <p:cNvCxnSpPr>
            <a:cxnSpLocks/>
            <a:stCxn id="20" idx="0"/>
            <a:endCxn id="12" idx="2"/>
          </p:cNvCxnSpPr>
          <p:nvPr/>
        </p:nvCxnSpPr>
        <p:spPr>
          <a:xfrm flipH="1" flipV="1">
            <a:off x="8044646" y="2376184"/>
            <a:ext cx="10880" cy="62754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2F6720A-47FB-4B74-91CA-F725FD0D9215}"/>
              </a:ext>
            </a:extLst>
          </p:cNvPr>
          <p:cNvSpPr txBox="1"/>
          <p:nvPr/>
        </p:nvSpPr>
        <p:spPr>
          <a:xfrm>
            <a:off x="6660934" y="4169885"/>
            <a:ext cx="27674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26" name="Straight Arrow Connector 25">
            <a:extLst>
              <a:ext uri="{FF2B5EF4-FFF2-40B4-BE49-F238E27FC236}">
                <a16:creationId xmlns:a16="http://schemas.microsoft.com/office/drawing/2014/main" id="{6D5B9F22-F4F3-4BAE-AACA-E364B45FDD78}"/>
              </a:ext>
            </a:extLst>
          </p:cNvPr>
          <p:cNvCxnSpPr>
            <a:cxnSpLocks/>
            <a:stCxn id="24" idx="0"/>
            <a:endCxn id="20" idx="2"/>
          </p:cNvCxnSpPr>
          <p:nvPr/>
        </p:nvCxnSpPr>
        <p:spPr>
          <a:xfrm flipV="1">
            <a:off x="8044646" y="3576191"/>
            <a:ext cx="10880" cy="593694"/>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EB3648-510C-46C2-8A84-2995863B8CB0}"/>
              </a:ext>
            </a:extLst>
          </p:cNvPr>
          <p:cNvCxnSpPr>
            <a:cxnSpLocks/>
            <a:stCxn id="20" idx="1"/>
            <a:endCxn id="6" idx="3"/>
          </p:cNvCxnSpPr>
          <p:nvPr/>
        </p:nvCxnSpPr>
        <p:spPr>
          <a:xfrm flipH="1">
            <a:off x="4204749" y="3289959"/>
            <a:ext cx="1479615"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08BCF0-2510-40BC-A348-F939D7FAF670}"/>
              </a:ext>
            </a:extLst>
          </p:cNvPr>
          <p:cNvCxnSpPr>
            <a:cxnSpLocks/>
          </p:cNvCxnSpPr>
          <p:nvPr/>
        </p:nvCxnSpPr>
        <p:spPr>
          <a:xfrm flipH="1">
            <a:off x="4204749" y="2100276"/>
            <a:ext cx="1479615"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978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7AB5-28EC-420A-9E2B-AF38240B385C}"/>
              </a:ext>
            </a:extLst>
          </p:cNvPr>
          <p:cNvSpPr>
            <a:spLocks noGrp="1"/>
          </p:cNvSpPr>
          <p:nvPr>
            <p:ph type="title"/>
          </p:nvPr>
        </p:nvSpPr>
        <p:spPr/>
        <p:txBody>
          <a:bodyPr/>
          <a:lstStyle/>
          <a:p>
            <a:r>
              <a:rPr lang="da-DK" dirty="0"/>
              <a:t>System.Collections.Concurrent</a:t>
            </a:r>
            <a:endParaRPr lang="LID4096" dirty="0"/>
          </a:p>
        </p:txBody>
      </p:sp>
      <p:sp>
        <p:nvSpPr>
          <p:cNvPr id="4" name="TextBox 3">
            <a:extLst>
              <a:ext uri="{FF2B5EF4-FFF2-40B4-BE49-F238E27FC236}">
                <a16:creationId xmlns:a16="http://schemas.microsoft.com/office/drawing/2014/main" id="{6D47909E-FEFA-47D5-BD04-318906A6DF79}"/>
              </a:ext>
            </a:extLst>
          </p:cNvPr>
          <p:cNvSpPr txBox="1"/>
          <p:nvPr/>
        </p:nvSpPr>
        <p:spPr>
          <a:xfrm>
            <a:off x="3487302" y="144774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C09ADF5-C5E3-44FE-AACE-648437280400}"/>
              </a:ext>
            </a:extLst>
          </p:cNvPr>
          <p:cNvSpPr txBox="1"/>
          <p:nvPr/>
        </p:nvSpPr>
        <p:spPr>
          <a:xfrm>
            <a:off x="2358787" y="2667179"/>
            <a:ext cx="46012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IProducerConsumerCollection</a:t>
            </a:r>
            <a:r>
              <a:rPr lang="da-DK" sz="2000" dirty="0">
                <a:latin typeface="Consolas" panose="020B0609020204030204" pitchFamily="49" charset="0"/>
              </a:rPr>
              <a:t>&lt;T&gt;</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3BAF759D-12C5-4799-96D3-919218DCC4E9}"/>
              </a:ext>
            </a:extLst>
          </p:cNvPr>
          <p:cNvSpPr txBox="1"/>
          <p:nvPr/>
        </p:nvSpPr>
        <p:spPr>
          <a:xfrm>
            <a:off x="1617672" y="4840764"/>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ConcurrentStack</a:t>
            </a:r>
            <a:r>
              <a:rPr lang="da-DK" sz="2000" dirty="0">
                <a:latin typeface="Consolas" panose="020B0609020204030204" pitchFamily="49" charset="0"/>
              </a:rPr>
              <a:t>&lt;T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6EB79513-EBB2-486F-995D-33C9F1DE9D42}"/>
              </a:ext>
            </a:extLst>
          </p:cNvPr>
          <p:cNvSpPr txBox="1"/>
          <p:nvPr/>
        </p:nvSpPr>
        <p:spPr>
          <a:xfrm>
            <a:off x="4792673" y="4839729"/>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ConcurrentQueue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CBC1757-BDBB-4FD2-8B94-249FA7F2F3C8}"/>
              </a:ext>
            </a:extLst>
          </p:cNvPr>
          <p:cNvSpPr txBox="1"/>
          <p:nvPr/>
        </p:nvSpPr>
        <p:spPr>
          <a:xfrm>
            <a:off x="3346237" y="5731635"/>
            <a:ext cx="26263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ConcurrentBag</a:t>
            </a:r>
            <a:r>
              <a:rPr lang="da-DK" sz="2000" dirty="0">
                <a:latin typeface="Consolas" panose="020B0609020204030204" pitchFamily="49" charset="0"/>
              </a:rPr>
              <a:t>&lt;T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68074862-45FB-44A6-AD72-9A6972FD8393}"/>
              </a:ext>
            </a:extLst>
          </p:cNvPr>
          <p:cNvCxnSpPr>
            <a:cxnSpLocks/>
            <a:stCxn id="10" idx="0"/>
            <a:endCxn id="6" idx="2"/>
          </p:cNvCxnSpPr>
          <p:nvPr/>
        </p:nvCxnSpPr>
        <p:spPr>
          <a:xfrm flipH="1" flipV="1">
            <a:off x="4659417" y="3239643"/>
            <a:ext cx="1587501" cy="1600086"/>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5B20443-91B9-49AC-8319-E127761A98BB}"/>
              </a:ext>
            </a:extLst>
          </p:cNvPr>
          <p:cNvCxnSpPr>
            <a:cxnSpLocks/>
            <a:stCxn id="12" idx="0"/>
            <a:endCxn id="6" idx="2"/>
          </p:cNvCxnSpPr>
          <p:nvPr/>
        </p:nvCxnSpPr>
        <p:spPr>
          <a:xfrm flipV="1">
            <a:off x="4659417" y="3239643"/>
            <a:ext cx="0" cy="249199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98204CC-71EA-4EC5-99A0-EE68ECA28121}"/>
              </a:ext>
            </a:extLst>
          </p:cNvPr>
          <p:cNvCxnSpPr>
            <a:cxnSpLocks/>
            <a:stCxn id="8" idx="0"/>
            <a:endCxn id="6" idx="2"/>
          </p:cNvCxnSpPr>
          <p:nvPr/>
        </p:nvCxnSpPr>
        <p:spPr>
          <a:xfrm flipV="1">
            <a:off x="3071917" y="3239643"/>
            <a:ext cx="1587500" cy="160112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2FCCE54-0D0A-4017-8EFD-B369AA054C08}"/>
              </a:ext>
            </a:extLst>
          </p:cNvPr>
          <p:cNvCxnSpPr>
            <a:cxnSpLocks/>
            <a:stCxn id="6" idx="0"/>
            <a:endCxn id="4" idx="2"/>
          </p:cNvCxnSpPr>
          <p:nvPr/>
        </p:nvCxnSpPr>
        <p:spPr>
          <a:xfrm flipV="1">
            <a:off x="4659417" y="2020211"/>
            <a:ext cx="1" cy="646968"/>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6BAF80D-61C8-4456-8B6B-2E1AD9FFA2E3}"/>
              </a:ext>
            </a:extLst>
          </p:cNvPr>
          <p:cNvSpPr txBox="1"/>
          <p:nvPr/>
        </p:nvSpPr>
        <p:spPr>
          <a:xfrm>
            <a:off x="7147186" y="2087043"/>
            <a:ext cx="27674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545BDDBB-9CE0-414A-847D-FE58E8975624}"/>
              </a:ext>
            </a:extLst>
          </p:cNvPr>
          <p:cNvSpPr txBox="1"/>
          <p:nvPr/>
        </p:nvSpPr>
        <p:spPr>
          <a:xfrm>
            <a:off x="6512397" y="3578536"/>
            <a:ext cx="403700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ConcurrentDictionary</a:t>
            </a:r>
            <a:r>
              <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p>
        </p:txBody>
      </p:sp>
      <p:cxnSp>
        <p:nvCxnSpPr>
          <p:cNvPr id="26" name="Straight Arrow Connector 25">
            <a:extLst>
              <a:ext uri="{FF2B5EF4-FFF2-40B4-BE49-F238E27FC236}">
                <a16:creationId xmlns:a16="http://schemas.microsoft.com/office/drawing/2014/main" id="{5CDB6363-77ED-4BA7-960A-420BB2DB6A84}"/>
              </a:ext>
            </a:extLst>
          </p:cNvPr>
          <p:cNvCxnSpPr>
            <a:cxnSpLocks/>
            <a:stCxn id="24" idx="0"/>
            <a:endCxn id="22" idx="2"/>
          </p:cNvCxnSpPr>
          <p:nvPr/>
        </p:nvCxnSpPr>
        <p:spPr>
          <a:xfrm flipH="1" flipV="1">
            <a:off x="8530898" y="2659507"/>
            <a:ext cx="1" cy="91902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3855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Generic Collections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55561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6069-2FA6-4A41-9FBC-B4BF1B29176D}"/>
              </a:ext>
            </a:extLst>
          </p:cNvPr>
          <p:cNvSpPr>
            <a:spLocks noGrp="1"/>
          </p:cNvSpPr>
          <p:nvPr>
            <p:ph type="title"/>
          </p:nvPr>
        </p:nvSpPr>
        <p:spPr/>
        <p:txBody>
          <a:bodyPr/>
          <a:lstStyle/>
          <a:p>
            <a:r>
              <a:rPr lang="en-US" dirty="0">
                <a:solidFill>
                  <a:schemeClr val="bg1"/>
                </a:solidFill>
              </a:rPr>
              <a:t>Create your own generic class 2</a:t>
            </a:r>
            <a:endParaRPr lang="LID4096" dirty="0">
              <a:solidFill>
                <a:schemeClr val="bg1"/>
              </a:solidFill>
            </a:endParaRPr>
          </a:p>
        </p:txBody>
      </p:sp>
      <p:sp>
        <p:nvSpPr>
          <p:cNvPr id="3" name="Text Placeholder 2">
            <a:extLst>
              <a:ext uri="{FF2B5EF4-FFF2-40B4-BE49-F238E27FC236}">
                <a16:creationId xmlns:a16="http://schemas.microsoft.com/office/drawing/2014/main" id="{83FA6670-A806-48AB-823A-AC9729217D99}"/>
              </a:ext>
            </a:extLst>
          </p:cNvPr>
          <p:cNvSpPr>
            <a:spLocks noGrp="1"/>
          </p:cNvSpPr>
          <p:nvPr>
            <p:ph type="body" sz="quarter" idx="10"/>
          </p:nvPr>
        </p:nvSpPr>
        <p:spPr>
          <a:xfrm>
            <a:off x="588263" y="1436688"/>
            <a:ext cx="11018520" cy="3533275"/>
          </a:xfrm>
        </p:spPr>
        <p:txBody>
          <a:bodyPr/>
          <a:lstStyle/>
          <a:p>
            <a:r>
              <a:rPr lang="da-DK" b="0" dirty="0">
                <a:solidFill>
                  <a:srgbClr val="569CD6"/>
                </a:solidFill>
                <a:effectLst/>
                <a:latin typeface="Cascadia Code" panose="020B0609020000020004" pitchFamily="49" charset="0"/>
                <a:cs typeface="Cascadia Code" panose="020B0609020000020004" pitchFamily="49" charset="0"/>
              </a:rPr>
              <a:t>class</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MyMap</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&gt;</a:t>
            </a:r>
          </a:p>
          <a:p>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void</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Add</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value</a:t>
            </a:r>
            <a:r>
              <a:rPr lang="da-DK" b="0" dirty="0">
                <a:solidFill>
                  <a:srgbClr val="D4D4D4"/>
                </a:solidFill>
                <a:effectLst/>
                <a:latin typeface="Cascadia Code" panose="020B0609020000020004" pitchFamily="49" charset="0"/>
                <a:cs typeface="Cascadia Code" panose="020B0609020000020004" pitchFamily="49" charset="0"/>
              </a:rPr>
              <a:t>) { }</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bool</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ContainsKey</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 }</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bool</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ContainsValue</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 }</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this</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get</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set</a:t>
            </a:r>
            <a:r>
              <a:rPr lang="da-DK" b="0" dirty="0">
                <a:solidFill>
                  <a:srgbClr val="D4D4D4"/>
                </a:solidFill>
                <a:effectLst/>
                <a:latin typeface="Cascadia Code" panose="020B0609020000020004" pitchFamily="49" charset="0"/>
                <a:cs typeface="Cascadia Code" panose="020B0609020000020004" pitchFamily="49" charset="0"/>
              </a:rPr>
              <a:t>; }</a:t>
            </a:r>
          </a:p>
          <a:p>
            <a:r>
              <a:rPr lang="da-DK"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167323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66BD-9D1A-4A32-8001-6C06406AC394}"/>
              </a:ext>
            </a:extLst>
          </p:cNvPr>
          <p:cNvSpPr>
            <a:spLocks noGrp="1"/>
          </p:cNvSpPr>
          <p:nvPr>
            <p:ph type="title"/>
          </p:nvPr>
        </p:nvSpPr>
        <p:spPr/>
        <p:txBody>
          <a:bodyPr/>
          <a:lstStyle/>
          <a:p>
            <a:r>
              <a:rPr lang="en-US" dirty="0">
                <a:solidFill>
                  <a:schemeClr val="bg1"/>
                </a:solidFill>
              </a:rPr>
              <a:t>Create your own generic method</a:t>
            </a:r>
            <a:endParaRPr lang="LID4096" dirty="0">
              <a:solidFill>
                <a:schemeClr val="bg1"/>
              </a:solidFill>
            </a:endParaRPr>
          </a:p>
        </p:txBody>
      </p:sp>
      <p:sp>
        <p:nvSpPr>
          <p:cNvPr id="3" name="Text Placeholder 2">
            <a:extLst>
              <a:ext uri="{FF2B5EF4-FFF2-40B4-BE49-F238E27FC236}">
                <a16:creationId xmlns:a16="http://schemas.microsoft.com/office/drawing/2014/main" id="{3606FE66-F358-42B9-A8EF-48DCE6B67051}"/>
              </a:ext>
            </a:extLst>
          </p:cNvPr>
          <p:cNvSpPr>
            <a:spLocks noGrp="1"/>
          </p:cNvSpPr>
          <p:nvPr>
            <p:ph type="body" sz="quarter" idx="10"/>
          </p:nvPr>
        </p:nvSpPr>
        <p:spPr>
          <a:xfrm>
            <a:off x="588263" y="1436688"/>
            <a:ext cx="11018520" cy="3533275"/>
          </a:xfrm>
        </p:spPr>
        <p:txBody>
          <a:bodyPr/>
          <a:lstStyle/>
          <a:p>
            <a:endParaRPr lang="da-DK" b="0" dirty="0">
              <a:solidFill>
                <a:srgbClr val="569CD6"/>
              </a:solidFill>
              <a:effectLst/>
              <a:latin typeface="Cascadia Code" panose="020B0609020000020004" pitchFamily="49" charset="0"/>
              <a:cs typeface="Cascadia Code" panose="020B0609020000020004" pitchFamily="49" charset="0"/>
            </a:endParaRPr>
          </a:p>
          <a:p>
            <a:endParaRPr lang="da-DK" b="0" dirty="0">
              <a:solidFill>
                <a:srgbClr val="569CD6"/>
              </a:solidFill>
              <a:effectLst/>
              <a:latin typeface="Cascadia Code" panose="020B0609020000020004" pitchFamily="49" charset="0"/>
              <a:cs typeface="Cascadia Code" panose="020B0609020000020004" pitchFamily="49" charset="0"/>
            </a:endParaRPr>
          </a:p>
          <a:p>
            <a:endParaRPr lang="da-DK" dirty="0">
              <a:solidFill>
                <a:srgbClr val="569CD6"/>
              </a:solidFill>
              <a:latin typeface="Cascadia Code" panose="020B0609020000020004" pitchFamily="49" charset="0"/>
              <a:cs typeface="Cascadia Code" panose="020B0609020000020004" pitchFamily="49" charset="0"/>
            </a:endParaRPr>
          </a:p>
          <a:p>
            <a:r>
              <a:rPr lang="da-DK" b="0" dirty="0">
                <a:solidFill>
                  <a:srgbClr val="569CD6"/>
                </a:solidFill>
                <a:effectLst/>
                <a:latin typeface="Cascadia Code" panose="020B0609020000020004" pitchFamily="49" charset="0"/>
                <a:cs typeface="Cascadia Code" panose="020B0609020000020004" pitchFamily="49" charset="0"/>
              </a:rPr>
              <a:t>public</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Serialize</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4EC9B0"/>
                </a:solidFill>
                <a:effectLst/>
                <a:latin typeface="Cascadia Code" panose="020B0609020000020004" pitchFamily="49" charset="0"/>
                <a:cs typeface="Cascadia Code" panose="020B0609020000020004" pitchFamily="49" charset="0"/>
              </a:rPr>
              <a:t>T</a:t>
            </a:r>
            <a:r>
              <a:rPr lang="da-DK" b="0" dirty="0">
                <a:solidFill>
                  <a:srgbClr val="D4D4D4"/>
                </a:solidFill>
                <a:effectLst/>
                <a:latin typeface="Cascadia Code" panose="020B0609020000020004" pitchFamily="49" charset="0"/>
                <a:cs typeface="Cascadia Code" panose="020B0609020000020004" pitchFamily="49" charset="0"/>
              </a:rPr>
              <a:t>&gt;(</a:t>
            </a:r>
            <a:r>
              <a:rPr lang="da-DK" b="0" dirty="0">
                <a:solidFill>
                  <a:srgbClr val="4EC9B0"/>
                </a:solidFill>
                <a:effectLst/>
                <a:latin typeface="Cascadia Code" panose="020B0609020000020004" pitchFamily="49" charset="0"/>
                <a:cs typeface="Cascadia Code" panose="020B0609020000020004" pitchFamily="49" charset="0"/>
              </a:rPr>
              <a:t>T</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obj</a:t>
            </a:r>
            <a:r>
              <a:rPr lang="da-DK" b="0" dirty="0">
                <a:solidFill>
                  <a:srgbClr val="D4D4D4"/>
                </a:solidFill>
                <a:effectLst/>
                <a:latin typeface="Cascadia Code" panose="020B0609020000020004" pitchFamily="49" charset="0"/>
                <a:cs typeface="Cascadia Code" panose="020B0609020000020004" pitchFamily="49" charset="0"/>
              </a:rPr>
              <a:t>) {}</a:t>
            </a:r>
          </a:p>
          <a:p>
            <a:endParaRPr lang="da-DK" dirty="0">
              <a:solidFill>
                <a:srgbClr val="D4D4D4"/>
              </a:solidFill>
              <a:latin typeface="Cascadia Code" panose="020B0609020000020004" pitchFamily="49" charset="0"/>
              <a:cs typeface="Cascadia Code" panose="020B0609020000020004" pitchFamily="49" charset="0"/>
            </a:endParaRPr>
          </a:p>
          <a:p>
            <a:r>
              <a:rPr lang="fr-FR" b="0" dirty="0">
                <a:solidFill>
                  <a:srgbClr val="569CD6"/>
                </a:solidFill>
                <a:effectLst/>
                <a:latin typeface="Cascadia Code" panose="020B0609020000020004" pitchFamily="49" charset="0"/>
                <a:cs typeface="Cascadia Code" panose="020B0609020000020004" pitchFamily="49" charset="0"/>
              </a:rPr>
              <a:t>public</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a:solidFill>
                  <a:srgbClr val="4EC9B0"/>
                </a:solidFill>
                <a:effectLst/>
                <a:latin typeface="Cascadia Code" panose="020B0609020000020004" pitchFamily="49" charset="0"/>
                <a:cs typeface="Cascadia Code" panose="020B0609020000020004" pitchFamily="49" charset="0"/>
              </a:rPr>
              <a:t>T2</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err="1">
                <a:solidFill>
                  <a:srgbClr val="DCDCAA"/>
                </a:solidFill>
                <a:effectLst/>
                <a:latin typeface="Cascadia Code" panose="020B0609020000020004" pitchFamily="49" charset="0"/>
                <a:cs typeface="Cascadia Code" panose="020B0609020000020004" pitchFamily="49" charset="0"/>
              </a:rPr>
              <a:t>Convert</a:t>
            </a:r>
            <a:r>
              <a:rPr lang="fr-FR" b="0" dirty="0">
                <a:solidFill>
                  <a:srgbClr val="D4D4D4"/>
                </a:solidFill>
                <a:effectLst/>
                <a:latin typeface="Cascadia Code" panose="020B0609020000020004" pitchFamily="49" charset="0"/>
                <a:cs typeface="Cascadia Code" panose="020B0609020000020004" pitchFamily="49" charset="0"/>
              </a:rPr>
              <a:t>&lt;</a:t>
            </a:r>
            <a:r>
              <a:rPr lang="fr-FR" b="0" dirty="0">
                <a:solidFill>
                  <a:srgbClr val="4EC9B0"/>
                </a:solidFill>
                <a:effectLst/>
                <a:latin typeface="Cascadia Code" panose="020B0609020000020004" pitchFamily="49" charset="0"/>
                <a:cs typeface="Cascadia Code" panose="020B0609020000020004" pitchFamily="49" charset="0"/>
              </a:rPr>
              <a:t>T1</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a:solidFill>
                  <a:srgbClr val="4EC9B0"/>
                </a:solidFill>
                <a:effectLst/>
                <a:latin typeface="Cascadia Code" panose="020B0609020000020004" pitchFamily="49" charset="0"/>
                <a:cs typeface="Cascadia Code" panose="020B0609020000020004" pitchFamily="49" charset="0"/>
              </a:rPr>
              <a:t>T2</a:t>
            </a:r>
            <a:r>
              <a:rPr lang="fr-FR" b="0" dirty="0">
                <a:solidFill>
                  <a:srgbClr val="D4D4D4"/>
                </a:solidFill>
                <a:effectLst/>
                <a:latin typeface="Cascadia Code" panose="020B0609020000020004" pitchFamily="49" charset="0"/>
                <a:cs typeface="Cascadia Code" panose="020B0609020000020004" pitchFamily="49" charset="0"/>
              </a:rPr>
              <a:t>&gt;(</a:t>
            </a:r>
            <a:r>
              <a:rPr lang="fr-FR" b="0" dirty="0">
                <a:solidFill>
                  <a:srgbClr val="4EC9B0"/>
                </a:solidFill>
                <a:effectLst/>
                <a:latin typeface="Cascadia Code" panose="020B0609020000020004" pitchFamily="49" charset="0"/>
                <a:cs typeface="Cascadia Code" panose="020B0609020000020004" pitchFamily="49" charset="0"/>
              </a:rPr>
              <a:t>T1</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err="1">
                <a:solidFill>
                  <a:srgbClr val="9CDCFE"/>
                </a:solidFill>
                <a:effectLst/>
                <a:latin typeface="Cascadia Code" panose="020B0609020000020004" pitchFamily="49" charset="0"/>
                <a:cs typeface="Cascadia Code" panose="020B0609020000020004" pitchFamily="49" charset="0"/>
              </a:rPr>
              <a:t>obj</a:t>
            </a:r>
            <a:r>
              <a:rPr lang="fr-FR" b="0" dirty="0">
                <a:solidFill>
                  <a:srgbClr val="D4D4D4"/>
                </a:solidFill>
                <a:effectLst/>
                <a:latin typeface="Cascadia Code" panose="020B0609020000020004" pitchFamily="49" charset="0"/>
                <a:cs typeface="Cascadia Code" panose="020B0609020000020004" pitchFamily="49" charset="0"/>
              </a:rPr>
              <a:t>) { }</a:t>
            </a:r>
          </a:p>
          <a:p>
            <a:endParaRPr lang="da-DK" b="0" dirty="0">
              <a:solidFill>
                <a:srgbClr val="D4D4D4"/>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547283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AAE-657F-4E7F-91D9-633395F53375}"/>
              </a:ext>
            </a:extLst>
          </p:cNvPr>
          <p:cNvSpPr>
            <a:spLocks noGrp="1"/>
          </p:cNvSpPr>
          <p:nvPr>
            <p:ph type="title"/>
          </p:nvPr>
        </p:nvSpPr>
        <p:spPr/>
        <p:txBody>
          <a:bodyPr/>
          <a:lstStyle/>
          <a:p>
            <a:r>
              <a:rPr lang="da-DK" dirty="0">
                <a:solidFill>
                  <a:schemeClr val="bg1"/>
                </a:solidFill>
              </a:rPr>
              <a:t>Type constraints</a:t>
            </a:r>
            <a:endParaRPr lang="LID4096" dirty="0">
              <a:solidFill>
                <a:schemeClr val="bg1"/>
              </a:solidFill>
            </a:endParaRPr>
          </a:p>
        </p:txBody>
      </p:sp>
      <p:sp>
        <p:nvSpPr>
          <p:cNvPr id="3" name="Text Placeholder 2">
            <a:extLst>
              <a:ext uri="{FF2B5EF4-FFF2-40B4-BE49-F238E27FC236}">
                <a16:creationId xmlns:a16="http://schemas.microsoft.com/office/drawing/2014/main" id="{3E0069E2-A989-437E-8DAF-AEAA1DE2E0E6}"/>
              </a:ext>
            </a:extLst>
          </p:cNvPr>
          <p:cNvSpPr>
            <a:spLocks noGrp="1"/>
          </p:cNvSpPr>
          <p:nvPr>
            <p:ph type="body" sz="quarter" idx="10"/>
          </p:nvPr>
        </p:nvSpPr>
        <p:spPr>
          <a:xfrm>
            <a:off x="588263" y="1436688"/>
            <a:ext cx="11018520" cy="4924425"/>
          </a:xfrm>
        </p:spPr>
        <p:txBody>
          <a:bodyPr/>
          <a:lstStyle/>
          <a:p>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MyConstrainedGenericClass</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&gt; </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new</a:t>
            </a:r>
            <a:r>
              <a:rPr lang="da-DK" sz="2000" b="0" dirty="0">
                <a:solidFill>
                  <a:srgbClr val="D4D4D4"/>
                </a:solidFill>
                <a:effectLst/>
                <a:latin typeface="Cascadia Code" panose="020B0609020000020004" pitchFamily="49" charset="0"/>
                <a:cs typeface="Cascadia Code" panose="020B0609020000020004" pitchFamily="49" charset="0"/>
              </a:rPr>
              <a:t>() { }</a:t>
            </a:r>
          </a:p>
          <a:p>
            <a:br>
              <a:rPr lang="da-DK" sz="2000" b="0" dirty="0">
                <a:solidFill>
                  <a:srgbClr val="D4D4D4"/>
                </a:solidFill>
                <a:effectLst/>
                <a:latin typeface="Cascadia Code" panose="020B0609020000020004" pitchFamily="49" charset="0"/>
                <a:cs typeface="Cascadia Code" panose="020B0609020000020004" pitchFamily="49" charset="0"/>
              </a:rPr>
            </a:br>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MyConstrainedGenericClass</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&gt; </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569CD6"/>
                </a:solidFill>
                <a:effectLst/>
                <a:latin typeface="Cascadia Code" panose="020B0609020000020004" pitchFamily="49" charset="0"/>
                <a:cs typeface="Cascadia Code" panose="020B0609020000020004" pitchFamily="49" charset="0"/>
              </a:rPr>
              <a:t>struct</a:t>
            </a:r>
            <a:r>
              <a:rPr lang="da-DK" sz="2000" b="0" dirty="0">
                <a:solidFill>
                  <a:srgbClr val="D4D4D4"/>
                </a:solidFill>
                <a:effectLst/>
                <a:latin typeface="Cascadia Code" panose="020B0609020000020004" pitchFamily="49" charset="0"/>
                <a:cs typeface="Cascadia Code" panose="020B0609020000020004" pitchFamily="49" charset="0"/>
              </a:rPr>
              <a:t> { }</a:t>
            </a:r>
          </a:p>
          <a:p>
            <a:br>
              <a:rPr lang="da-DK" sz="2000" b="0" dirty="0">
                <a:solidFill>
                  <a:srgbClr val="D4D4D4"/>
                </a:solidFill>
                <a:effectLst/>
                <a:latin typeface="Cascadia Code" panose="020B0609020000020004" pitchFamily="49" charset="0"/>
                <a:cs typeface="Cascadia Code" panose="020B0609020000020004" pitchFamily="49" charset="0"/>
              </a:rPr>
            </a:br>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MyConstrainedGenericClass</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&gt; </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Foo</a:t>
            </a:r>
            <a:r>
              <a:rPr lang="da-DK" sz="2000" b="0" dirty="0">
                <a:solidFill>
                  <a:srgbClr val="D4D4D4"/>
                </a:solidFill>
                <a:effectLst/>
                <a:latin typeface="Cascadia Code" panose="020B0609020000020004" pitchFamily="49" charset="0"/>
                <a:cs typeface="Cascadia Code" panose="020B0609020000020004" pitchFamily="49" charset="0"/>
              </a:rPr>
              <a:t> </a:t>
            </a:r>
          </a:p>
          <a:p>
            <a:r>
              <a:rPr lang="da-DK" sz="2000" dirty="0">
                <a:solidFill>
                  <a:srgbClr val="D4D4D4"/>
                </a:solidFill>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IBar</a:t>
            </a:r>
            <a:r>
              <a:rPr lang="da-DK" sz="2000" b="0" dirty="0">
                <a:solidFill>
                  <a:srgbClr val="D4D4D4"/>
                </a:solidFill>
                <a:effectLst/>
                <a:latin typeface="Cascadia Code" panose="020B0609020000020004" pitchFamily="49" charset="0"/>
                <a:cs typeface="Cascadia Code" panose="020B0609020000020004" pitchFamily="49" charset="0"/>
              </a:rPr>
              <a:t> { }</a:t>
            </a:r>
          </a:p>
          <a:p>
            <a:br>
              <a:rPr lang="da-DK" sz="2000" b="0" dirty="0">
                <a:solidFill>
                  <a:srgbClr val="D4D4D4"/>
                </a:solidFill>
                <a:effectLst/>
                <a:latin typeface="Cascadia Code" panose="020B0609020000020004" pitchFamily="49" charset="0"/>
                <a:cs typeface="Cascadia Code" panose="020B0609020000020004" pitchFamily="49" charset="0"/>
              </a:rPr>
            </a:br>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DCDCAA"/>
                </a:solidFill>
                <a:effectLst/>
                <a:latin typeface="Cascadia Code" panose="020B0609020000020004" pitchFamily="49" charset="0"/>
                <a:cs typeface="Cascadia Code" panose="020B0609020000020004" pitchFamily="49" charset="0"/>
              </a:rPr>
              <a:t>MyConstrainedMethod</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&gt;(</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9CDCFE"/>
                </a:solidFill>
                <a:effectLst/>
                <a:latin typeface="Cascadia Code" panose="020B0609020000020004" pitchFamily="49" charset="0"/>
                <a:cs typeface="Cascadia Code" panose="020B0609020000020004" pitchFamily="49" charset="0"/>
              </a:rPr>
              <a:t>item</a:t>
            </a:r>
            <a:r>
              <a:rPr lang="da-DK" sz="2000" b="0" dirty="0">
                <a:solidFill>
                  <a:srgbClr val="D4D4D4"/>
                </a:solidFill>
                <a:effectLst/>
                <a:latin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Foo</a:t>
            </a:r>
            <a:endParaRPr lang="da-DK" sz="2000" b="0" dirty="0">
              <a:solidFill>
                <a:srgbClr val="D4D4D4"/>
              </a:solidFill>
              <a:effectLst/>
              <a:latin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IBar</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new</a:t>
            </a:r>
            <a:r>
              <a:rPr lang="da-DK" sz="2000" b="0" dirty="0">
                <a:solidFill>
                  <a:srgbClr val="D4D4D4"/>
                </a:solidFill>
                <a:effectLst/>
                <a:latin typeface="Cascadia Code" panose="020B0609020000020004" pitchFamily="49" charset="0"/>
                <a:cs typeface="Cascadia Code" panose="020B0609020000020004" pitchFamily="49" charset="0"/>
              </a:rPr>
              <a:t>() { }</a:t>
            </a:r>
          </a:p>
          <a:p>
            <a:endParaRPr lang="LID4096" sz="20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129534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Custom Generics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78985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les of various wholegrain foods">
            <a:extLst>
              <a:ext uri="{FF2B5EF4-FFF2-40B4-BE49-F238E27FC236}">
                <a16:creationId xmlns:a16="http://schemas.microsoft.com/office/drawing/2014/main" id="{7A23E084-9985-445E-974E-2A2A6E387673}"/>
              </a:ext>
            </a:extLst>
          </p:cNvPr>
          <p:cNvPicPr>
            <a:picLocks noChangeAspect="1"/>
          </p:cNvPicPr>
          <p:nvPr/>
        </p:nvPicPr>
        <p:blipFill>
          <a:blip r:embed="rId2"/>
          <a:srcRect t="7802" b="780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Covariance – Contravariance – Invariance?</a:t>
            </a:r>
            <a:endParaRPr lang="LID4096" dirty="0"/>
          </a:p>
        </p:txBody>
      </p:sp>
    </p:spTree>
    <p:extLst>
      <p:ext uri="{BB962C8B-B14F-4D97-AF65-F5344CB8AC3E}">
        <p14:creationId xmlns:p14="http://schemas.microsoft.com/office/powerpoint/2010/main" val="13005961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F748-D87A-482D-B79B-A0349C223EDE}"/>
              </a:ext>
            </a:extLst>
          </p:cNvPr>
          <p:cNvSpPr>
            <a:spLocks noGrp="1"/>
          </p:cNvSpPr>
          <p:nvPr>
            <p:ph type="title"/>
          </p:nvPr>
        </p:nvSpPr>
        <p:spPr>
          <a:xfrm>
            <a:off x="588263" y="585788"/>
            <a:ext cx="3182027" cy="3118624"/>
          </a:xfrm>
        </p:spPr>
        <p:txBody>
          <a:bodyPr wrap="square" anchor="t">
            <a:normAutofit/>
          </a:bodyPr>
          <a:lstStyle/>
          <a:p>
            <a:r>
              <a:rPr lang="en-US" dirty="0"/>
              <a:t>Variance</a:t>
            </a:r>
            <a:endParaRPr lang="LID4096" dirty="0"/>
          </a:p>
        </p:txBody>
      </p:sp>
      <p:sp>
        <p:nvSpPr>
          <p:cNvPr id="4" name="Rectangle 1">
            <a:extLst>
              <a:ext uri="{FF2B5EF4-FFF2-40B4-BE49-F238E27FC236}">
                <a16:creationId xmlns:a16="http://schemas.microsoft.com/office/drawing/2014/main" id="{93549C2F-EDEC-4720-B49E-65CF16A440DB}"/>
              </a:ext>
            </a:extLst>
          </p:cNvPr>
          <p:cNvSpPr>
            <a:spLocks noGrp="1" noChangeArrowheads="1"/>
          </p:cNvSpPr>
          <p:nvPr>
            <p:ph type="body" sz="quarter" idx="11"/>
          </p:nvPr>
        </p:nvSpPr>
        <p:spPr bwMode="auto">
          <a:xfrm>
            <a:off x="4941888" y="585788"/>
            <a:ext cx="6667500" cy="5683249"/>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60306" rIns="0" bIns="60306" numCol="1" anchor="t" anchorCtr="0" compatLnSpc="1">
            <a:prstTxWarp prst="textNoShape">
              <a:avLst/>
            </a:prstTxWarp>
            <a:normAutofit/>
          </a:bodyPr>
          <a:lstStyle/>
          <a:p>
            <a:pPr marL="0" marR="0" lvl="0" indent="0" defTabSz="914400" rtl="0" eaLnBrk="0" fontAlgn="base" latinLnBrk="0" hangingPunct="0">
              <a:lnSpc>
                <a:spcPct val="90000"/>
              </a:lnSpc>
              <a:spcBef>
                <a:spcPct val="0"/>
              </a:spcBef>
              <a:buClrTx/>
              <a:buSzTx/>
              <a:buNone/>
              <a:tabLst/>
            </a:pPr>
            <a:r>
              <a:rPr kumimoji="0" lang="LID4096" altLang="LID4096" sz="1800" b="1" i="0" u="none" strike="noStrike" cap="none" normalizeH="0" baseline="0" dirty="0">
                <a:ln>
                  <a:noFill/>
                </a:ln>
                <a:effectLst/>
              </a:rPr>
              <a:t>Covariance</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Enables you to use a more derived type than originally specified.</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You can assign an instance of </a:t>
            </a:r>
            <a:r>
              <a:rPr kumimoji="0" lang="LID4096" altLang="LID4096" sz="1800" b="0" i="0" u="none" strike="noStrike" cap="none" normalizeH="0" baseline="0" dirty="0">
                <a:ln>
                  <a:noFill/>
                </a:ln>
                <a:effectLst/>
                <a:highlight>
                  <a:srgbClr val="50E6FF"/>
                </a:highlight>
              </a:rPr>
              <a:t>IEnumerable&lt;Derived&gt;</a:t>
            </a:r>
            <a:r>
              <a:rPr kumimoji="0" lang="LID4096" altLang="LID4096" sz="1800" b="0" i="0" u="none" strike="noStrike" cap="none" normalizeH="0" baseline="0" dirty="0">
                <a:ln>
                  <a:noFill/>
                </a:ln>
                <a:effectLst/>
              </a:rPr>
              <a:t> to a variable of type </a:t>
            </a:r>
            <a:r>
              <a:rPr lang="LID4096" altLang="LID4096" sz="1800" dirty="0">
                <a:highlight>
                  <a:srgbClr val="50E6FF"/>
                </a:highlight>
              </a:rPr>
              <a:t>IEnumerable&lt;Bas</a:t>
            </a:r>
            <a:r>
              <a:rPr lang="en-US" altLang="LID4096" sz="1800" dirty="0">
                <a:highlight>
                  <a:srgbClr val="50E6FF"/>
                </a:highlight>
              </a:rPr>
              <a:t>e&gt;</a:t>
            </a:r>
            <a:r>
              <a:rPr kumimoji="0" lang="LID4096" altLang="LID4096" sz="1800" b="0" i="0" u="none" strike="noStrike" cap="none" normalizeH="0" baseline="0" dirty="0">
                <a:ln>
                  <a:noFill/>
                </a:ln>
                <a:effectLst/>
              </a:rPr>
              <a:t>.</a:t>
            </a:r>
          </a:p>
          <a:p>
            <a:pPr marL="0" marR="0" lvl="0" indent="0" defTabSz="914400" rtl="0" eaLnBrk="0" fontAlgn="base" latinLnBrk="0" hangingPunct="0">
              <a:lnSpc>
                <a:spcPct val="90000"/>
              </a:lnSpc>
              <a:spcBef>
                <a:spcPct val="0"/>
              </a:spcBef>
              <a:buClrTx/>
              <a:buSzTx/>
              <a:buNone/>
              <a:tabLst/>
            </a:pPr>
            <a:endParaRPr kumimoji="0" lang="en-US" altLang="LID4096" sz="1800" b="0" i="0" u="none" strike="noStrike" cap="none" normalizeH="0" baseline="0" dirty="0">
              <a:ln>
                <a:noFill/>
              </a:ln>
              <a:effectLst/>
            </a:endParaRPr>
          </a:p>
          <a:p>
            <a:pPr marL="0" marR="0" lvl="0" indent="0" defTabSz="914400" rtl="0" eaLnBrk="0" fontAlgn="base" latinLnBrk="0" hangingPunct="0">
              <a:lnSpc>
                <a:spcPct val="90000"/>
              </a:lnSpc>
              <a:spcBef>
                <a:spcPct val="0"/>
              </a:spcBef>
              <a:buClrTx/>
              <a:buSzTx/>
              <a:buNone/>
              <a:tabLst/>
            </a:pPr>
            <a:r>
              <a:rPr kumimoji="0" lang="LID4096" altLang="LID4096" sz="1800" b="1" i="0" u="none" strike="noStrike" cap="none" normalizeH="0" baseline="0" dirty="0">
                <a:ln>
                  <a:noFill/>
                </a:ln>
                <a:effectLst/>
              </a:rPr>
              <a:t>Contravariance</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Enables you to use a more generic (less derived) type than originally specified.</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You can assign an instance of </a:t>
            </a:r>
            <a:r>
              <a:rPr lang="LID4096" altLang="LID4096" sz="1800" dirty="0">
                <a:highlight>
                  <a:srgbClr val="50E6FF"/>
                </a:highlight>
              </a:rPr>
              <a:t>Action</a:t>
            </a:r>
            <a:r>
              <a:rPr lang="en-US" altLang="LID4096" sz="1800" dirty="0">
                <a:highlight>
                  <a:srgbClr val="50E6FF"/>
                </a:highlight>
              </a:rPr>
              <a:t>&lt;Base&gt;</a:t>
            </a:r>
            <a:r>
              <a:rPr kumimoji="0" lang="LID4096" altLang="LID4096" sz="1800" b="0" i="0" u="none" strike="noStrike" cap="none" normalizeH="0" baseline="0" dirty="0">
                <a:ln>
                  <a:noFill/>
                </a:ln>
                <a:effectLst/>
              </a:rPr>
              <a:t> to a variable of type </a:t>
            </a:r>
            <a:r>
              <a:rPr lang="LID4096" altLang="LID4096" sz="1800" dirty="0">
                <a:highlight>
                  <a:srgbClr val="50E6FF"/>
                </a:highlight>
              </a:rPr>
              <a:t>Action&lt;Derive</a:t>
            </a:r>
            <a:r>
              <a:rPr lang="en-US" altLang="LID4096" sz="1800" dirty="0">
                <a:highlight>
                  <a:srgbClr val="50E6FF"/>
                </a:highlight>
              </a:rPr>
              <a:t>d&gt;</a:t>
            </a:r>
            <a:r>
              <a:rPr kumimoji="0" lang="LID4096" altLang="LID4096" sz="1800" b="0" i="0" u="none" strike="noStrike" cap="none" normalizeH="0" baseline="0" dirty="0">
                <a:ln>
                  <a:noFill/>
                </a:ln>
                <a:effectLst/>
              </a:rPr>
              <a:t>.</a:t>
            </a:r>
          </a:p>
          <a:p>
            <a:pPr marL="0" marR="0" lvl="0" indent="0" defTabSz="914400" rtl="0" eaLnBrk="0" fontAlgn="base" latinLnBrk="0" hangingPunct="0">
              <a:lnSpc>
                <a:spcPct val="90000"/>
              </a:lnSpc>
              <a:spcBef>
                <a:spcPct val="0"/>
              </a:spcBef>
              <a:buClrTx/>
              <a:buSzTx/>
              <a:buNone/>
              <a:tabLst/>
            </a:pPr>
            <a:endParaRPr kumimoji="0" lang="en-US" altLang="LID4096" sz="1800" b="0" i="0" u="none" strike="noStrike" cap="none" normalizeH="0" baseline="0" dirty="0">
              <a:ln>
                <a:noFill/>
              </a:ln>
              <a:effectLst/>
            </a:endParaRPr>
          </a:p>
          <a:p>
            <a:pPr marL="0" marR="0" lvl="0" indent="0" defTabSz="914400" rtl="0" eaLnBrk="0" fontAlgn="base" latinLnBrk="0" hangingPunct="0">
              <a:lnSpc>
                <a:spcPct val="90000"/>
              </a:lnSpc>
              <a:spcBef>
                <a:spcPct val="0"/>
              </a:spcBef>
              <a:buClrTx/>
              <a:buSzTx/>
              <a:buNone/>
              <a:tabLst/>
            </a:pPr>
            <a:r>
              <a:rPr kumimoji="0" lang="LID4096" altLang="LID4096" sz="1800" b="1" i="0" u="none" strike="noStrike" cap="none" normalizeH="0" baseline="0" dirty="0">
                <a:ln>
                  <a:noFill/>
                </a:ln>
                <a:effectLst/>
              </a:rPr>
              <a:t>Invariance</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Means that you can use only the type originally specified. An invariant generic type parameter is neither covariant nor contravariant.</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You cannot assign an instance of </a:t>
            </a:r>
            <a:r>
              <a:rPr lang="LID4096" altLang="LID4096" sz="1800" dirty="0">
                <a:highlight>
                  <a:srgbClr val="50E6FF"/>
                </a:highlight>
              </a:rPr>
              <a:t>List&lt;Bas</a:t>
            </a:r>
            <a:r>
              <a:rPr lang="en-US" altLang="LID4096" sz="1800" dirty="0">
                <a:highlight>
                  <a:srgbClr val="50E6FF"/>
                </a:highlight>
              </a:rPr>
              <a:t>e&gt;</a:t>
            </a:r>
            <a:r>
              <a:rPr kumimoji="0" lang="LID4096" altLang="LID4096" sz="1800" b="0" i="0" u="none" strike="noStrike" cap="none" normalizeH="0" baseline="0" dirty="0">
                <a:ln>
                  <a:noFill/>
                </a:ln>
                <a:effectLst/>
              </a:rPr>
              <a:t> to a variable of type </a:t>
            </a:r>
            <a:r>
              <a:rPr lang="LID4096" altLang="LID4096" sz="1800" dirty="0">
                <a:highlight>
                  <a:srgbClr val="50E6FF"/>
                </a:highlight>
              </a:rPr>
              <a:t>List&lt;Derive</a:t>
            </a:r>
            <a:r>
              <a:rPr lang="en-US" altLang="LID4096" sz="1800" dirty="0">
                <a:highlight>
                  <a:srgbClr val="50E6FF"/>
                </a:highlight>
              </a:rPr>
              <a:t>d&gt;</a:t>
            </a:r>
            <a:r>
              <a:rPr kumimoji="0" lang="LID4096" altLang="LID4096" sz="1800" b="0" i="0" u="none" strike="noStrike" cap="none" normalizeH="0" baseline="0" dirty="0">
                <a:ln>
                  <a:noFill/>
                </a:ln>
                <a:effectLst/>
              </a:rPr>
              <a:t> or vice versa.</a:t>
            </a:r>
            <a:endParaRPr kumimoji="0" lang="en-US" altLang="LID4096" sz="1800" b="0" i="0" u="none" strike="noStrike" cap="none" normalizeH="0" baseline="0" dirty="0">
              <a:ln>
                <a:noFill/>
              </a:ln>
              <a:effectLst/>
            </a:endParaRPr>
          </a:p>
          <a:p>
            <a:pPr marL="0" marR="0" lvl="0" indent="0" defTabSz="914400" rtl="0" eaLnBrk="0" fontAlgn="base" latinLnBrk="0" hangingPunct="0">
              <a:lnSpc>
                <a:spcPct val="90000"/>
              </a:lnSpc>
              <a:spcBef>
                <a:spcPct val="0"/>
              </a:spcBef>
              <a:buClrTx/>
              <a:buSzTx/>
              <a:buNone/>
              <a:tabLst/>
            </a:pPr>
            <a:endParaRPr lang="en-US" altLang="LID4096" sz="1800" dirty="0"/>
          </a:p>
          <a:p>
            <a:pPr marL="0" indent="0" defTabSz="914400" eaLnBrk="0" fontAlgn="base" hangingPunct="0">
              <a:lnSpc>
                <a:spcPct val="90000"/>
              </a:lnSpc>
              <a:spcBef>
                <a:spcPct val="0"/>
              </a:spcBef>
              <a:buSzTx/>
              <a:buNone/>
            </a:pPr>
            <a:r>
              <a:rPr lang="da-DK" sz="1200" dirty="0">
                <a:hlinkClick r:id="rId2"/>
              </a:rPr>
              <a:t>https://docs.microsoft.com/en-us/dotnet/standard/generics/covariance-and-contravariance</a:t>
            </a:r>
            <a:endParaRPr kumimoji="0" lang="LID4096" altLang="LID4096" sz="1800" b="0" i="0" u="none" strike="noStrike" cap="none" normalizeH="0" baseline="0" dirty="0">
              <a:ln>
                <a:noFill/>
              </a:ln>
              <a:effectLst/>
            </a:endParaRPr>
          </a:p>
        </p:txBody>
      </p:sp>
    </p:spTree>
    <p:extLst>
      <p:ext uri="{BB962C8B-B14F-4D97-AF65-F5344CB8AC3E}">
        <p14:creationId xmlns:p14="http://schemas.microsoft.com/office/powerpoint/2010/main" val="41977652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ross-section of a plant stem under a microscope">
            <a:extLst>
              <a:ext uri="{FF2B5EF4-FFF2-40B4-BE49-F238E27FC236}">
                <a16:creationId xmlns:a16="http://schemas.microsoft.com/office/drawing/2014/main" id="{7A23E084-9985-445E-974E-2A2A6E387673}"/>
              </a:ext>
            </a:extLst>
          </p:cNvPr>
          <p:cNvPicPr>
            <a:picLocks noChangeAspect="1"/>
          </p:cNvPicPr>
          <p:nvPr/>
        </p:nvPicPr>
        <p:blipFill rotWithShape="1">
          <a:blip r:embed="rId2"/>
          <a:srcRect t="2778" b="1295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Parametric Polymorphism – “Generics”</a:t>
            </a:r>
            <a:endParaRPr lang="LID4096" dirty="0"/>
          </a:p>
        </p:txBody>
      </p:sp>
    </p:spTree>
    <p:extLst>
      <p:ext uri="{BB962C8B-B14F-4D97-AF65-F5344CB8AC3E}">
        <p14:creationId xmlns:p14="http://schemas.microsoft.com/office/powerpoint/2010/main" val="1883733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D1CB-22FB-4A5D-99A7-9DCB0C2BEB4F}"/>
              </a:ext>
            </a:extLst>
          </p:cNvPr>
          <p:cNvSpPr>
            <a:spLocks noGrp="1"/>
          </p:cNvSpPr>
          <p:nvPr>
            <p:ph type="title"/>
          </p:nvPr>
        </p:nvSpPr>
        <p:spPr/>
        <p:txBody>
          <a:bodyPr/>
          <a:lstStyle/>
          <a:p>
            <a:r>
              <a:rPr lang="en-US" dirty="0">
                <a:solidFill>
                  <a:schemeClr val="bg1"/>
                </a:solidFill>
              </a:rPr>
              <a:t>Built-in generics</a:t>
            </a:r>
            <a:endParaRPr lang="LID4096" dirty="0">
              <a:solidFill>
                <a:schemeClr val="bg1"/>
              </a:solidFill>
            </a:endParaRPr>
          </a:p>
        </p:txBody>
      </p:sp>
      <p:sp>
        <p:nvSpPr>
          <p:cNvPr id="3" name="Text Placeholder 2">
            <a:extLst>
              <a:ext uri="{FF2B5EF4-FFF2-40B4-BE49-F238E27FC236}">
                <a16:creationId xmlns:a16="http://schemas.microsoft.com/office/drawing/2014/main" id="{B9B5D3E1-B2EB-4BA2-8A29-56892BA5925B}"/>
              </a:ext>
            </a:extLst>
          </p:cNvPr>
          <p:cNvSpPr>
            <a:spLocks noGrp="1"/>
          </p:cNvSpPr>
          <p:nvPr>
            <p:ph type="body" sz="quarter" idx="10"/>
          </p:nvPr>
        </p:nvSpPr>
        <p:spPr>
          <a:xfrm>
            <a:off x="588263" y="1436688"/>
            <a:ext cx="11018520" cy="3914918"/>
          </a:xfrm>
        </p:spPr>
        <p:txBody>
          <a:bodyPr/>
          <a:lstStyle/>
          <a:p>
            <a:r>
              <a:rPr lang="fr-FR" sz="2400" b="0" dirty="0">
                <a:solidFill>
                  <a:srgbClr val="569CD6"/>
                </a:solidFill>
                <a:effectLst/>
                <a:latin typeface="Cascadia Code" panose="020B0609020000020004" pitchFamily="49" charset="0"/>
                <a:cs typeface="Cascadia Code" panose="020B0609020000020004" pitchFamily="49" charset="0"/>
              </a:rPr>
              <a:t>public</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569CD6"/>
                </a:solidFill>
                <a:effectLst/>
                <a:latin typeface="Cascadia Code" panose="020B0609020000020004" pitchFamily="49" charset="0"/>
                <a:cs typeface="Cascadia Code" panose="020B0609020000020004" pitchFamily="49" charset="0"/>
              </a:rPr>
              <a:t>interface</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err="1">
                <a:solidFill>
                  <a:srgbClr val="4EC9B0"/>
                </a:solidFill>
                <a:effectLst/>
                <a:latin typeface="Cascadia Code" panose="020B0609020000020004" pitchFamily="49" charset="0"/>
                <a:cs typeface="Cascadia Code" panose="020B0609020000020004" pitchFamily="49" charset="0"/>
              </a:rPr>
              <a:t>IComparer</a:t>
            </a:r>
            <a:r>
              <a:rPr lang="fr-FR" sz="2400" b="0" dirty="0">
                <a:solidFill>
                  <a:srgbClr val="D4D4D4"/>
                </a:solidFill>
                <a:effectLst/>
                <a:latin typeface="Cascadia Code" panose="020B0609020000020004" pitchFamily="49" charset="0"/>
                <a:cs typeface="Cascadia Code" panose="020B0609020000020004" pitchFamily="49" charset="0"/>
              </a:rPr>
              <a:t>&lt;</a:t>
            </a:r>
            <a:r>
              <a:rPr lang="fr-FR" sz="2400" b="0" dirty="0">
                <a:solidFill>
                  <a:srgbClr val="569CD6"/>
                </a:solidFill>
                <a:effectLst/>
                <a:latin typeface="Cascadia Code" panose="020B0609020000020004" pitchFamily="49" charset="0"/>
                <a:cs typeface="Cascadia Code" panose="020B0609020000020004" pitchFamily="49" charset="0"/>
              </a:rPr>
              <a:t>in</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4EC9B0"/>
                </a:solidFill>
                <a:effectLst/>
                <a:latin typeface="Cascadia Code" panose="020B0609020000020004" pitchFamily="49" charset="0"/>
                <a:cs typeface="Cascadia Code" panose="020B0609020000020004" pitchFamily="49" charset="0"/>
              </a:rPr>
              <a:t>T</a:t>
            </a:r>
            <a:r>
              <a:rPr lang="fr-FR" sz="2400" b="0" dirty="0">
                <a:solidFill>
                  <a:srgbClr val="D4D4D4"/>
                </a:solidFill>
                <a:effectLst/>
                <a:latin typeface="Cascadia Code" panose="020B0609020000020004" pitchFamily="49" charset="0"/>
                <a:cs typeface="Cascadia Code" panose="020B0609020000020004" pitchFamily="49" charset="0"/>
              </a:rPr>
              <a:t>&gt;</a:t>
            </a:r>
          </a:p>
          <a:p>
            <a:r>
              <a:rPr lang="fr-FR" sz="2400" b="0" dirty="0">
                <a:solidFill>
                  <a:srgbClr val="D4D4D4"/>
                </a:solidFill>
                <a:effectLst/>
                <a:latin typeface="Cascadia Code" panose="020B0609020000020004" pitchFamily="49" charset="0"/>
                <a:cs typeface="Cascadia Code" panose="020B0609020000020004" pitchFamily="49" charset="0"/>
              </a:rPr>
              <a:t>{</a:t>
            </a:r>
          </a:p>
          <a:p>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err="1">
                <a:solidFill>
                  <a:srgbClr val="569CD6"/>
                </a:solidFill>
                <a:effectLst/>
                <a:latin typeface="Cascadia Code" panose="020B0609020000020004" pitchFamily="49" charset="0"/>
                <a:cs typeface="Cascadia Code" panose="020B0609020000020004" pitchFamily="49" charset="0"/>
              </a:rPr>
              <a:t>int</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DCDCAA"/>
                </a:solidFill>
                <a:effectLst/>
                <a:latin typeface="Cascadia Code" panose="020B0609020000020004" pitchFamily="49" charset="0"/>
                <a:cs typeface="Cascadia Code" panose="020B0609020000020004" pitchFamily="49" charset="0"/>
              </a:rPr>
              <a:t>Compare</a:t>
            </a:r>
            <a:r>
              <a:rPr lang="fr-FR" sz="2400" b="0" dirty="0">
                <a:solidFill>
                  <a:srgbClr val="D4D4D4"/>
                </a:solidFill>
                <a:effectLst/>
                <a:latin typeface="Cascadia Code" panose="020B0609020000020004" pitchFamily="49" charset="0"/>
                <a:cs typeface="Cascadia Code" panose="020B0609020000020004" pitchFamily="49" charset="0"/>
              </a:rPr>
              <a:t>(</a:t>
            </a:r>
            <a:r>
              <a:rPr lang="fr-FR" sz="2400" b="0" dirty="0">
                <a:solidFill>
                  <a:srgbClr val="4EC9B0"/>
                </a:solidFill>
                <a:effectLst/>
                <a:latin typeface="Cascadia Code" panose="020B0609020000020004" pitchFamily="49" charset="0"/>
                <a:cs typeface="Cascadia Code" panose="020B0609020000020004" pitchFamily="49" charset="0"/>
              </a:rPr>
              <a:t>T</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9CDCFE"/>
                </a:solidFill>
                <a:effectLst/>
                <a:latin typeface="Cascadia Code" panose="020B0609020000020004" pitchFamily="49" charset="0"/>
                <a:cs typeface="Cascadia Code" panose="020B0609020000020004" pitchFamily="49" charset="0"/>
              </a:rPr>
              <a:t>x</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4EC9B0"/>
                </a:solidFill>
                <a:effectLst/>
                <a:latin typeface="Cascadia Code" panose="020B0609020000020004" pitchFamily="49" charset="0"/>
                <a:cs typeface="Cascadia Code" panose="020B0609020000020004" pitchFamily="49" charset="0"/>
              </a:rPr>
              <a:t>T</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9CDCFE"/>
                </a:solidFill>
                <a:effectLst/>
                <a:latin typeface="Cascadia Code" panose="020B0609020000020004" pitchFamily="49" charset="0"/>
                <a:cs typeface="Cascadia Code" panose="020B0609020000020004" pitchFamily="49" charset="0"/>
              </a:rPr>
              <a:t>y</a:t>
            </a:r>
            <a:r>
              <a:rPr lang="fr-FR" sz="2400" b="0" dirty="0">
                <a:solidFill>
                  <a:srgbClr val="D4D4D4"/>
                </a:solidFill>
                <a:effectLst/>
                <a:latin typeface="Cascadia Code" panose="020B0609020000020004" pitchFamily="49" charset="0"/>
                <a:cs typeface="Cascadia Code" panose="020B0609020000020004" pitchFamily="49" charset="0"/>
              </a:rPr>
              <a:t>);</a:t>
            </a:r>
          </a:p>
          <a:p>
            <a:r>
              <a:rPr lang="fr-FR" sz="2400" b="0" dirty="0">
                <a:solidFill>
                  <a:srgbClr val="D4D4D4"/>
                </a:solidFill>
                <a:effectLst/>
                <a:latin typeface="Cascadia Code" panose="020B0609020000020004" pitchFamily="49" charset="0"/>
                <a:cs typeface="Cascadia Code" panose="020B0609020000020004" pitchFamily="49" charset="0"/>
              </a:rPr>
              <a:t>}</a:t>
            </a:r>
          </a:p>
          <a:p>
            <a:endParaRPr lang="fr-FR" sz="2400" dirty="0">
              <a:solidFill>
                <a:srgbClr val="D4D4D4"/>
              </a:solidFill>
              <a:latin typeface="Cascadia Code" panose="020B0609020000020004" pitchFamily="49" charset="0"/>
              <a:cs typeface="Cascadia Code" panose="020B0609020000020004" pitchFamily="49" charset="0"/>
            </a:endParaRPr>
          </a:p>
          <a:p>
            <a:r>
              <a:rPr lang="da-DK" sz="2400" b="0" dirty="0">
                <a:solidFill>
                  <a:srgbClr val="569CD6"/>
                </a:solidFill>
                <a:effectLst/>
                <a:latin typeface="Cascadia Code" panose="020B0609020000020004" pitchFamily="49" charset="0"/>
                <a:cs typeface="Cascadia Code" panose="020B0609020000020004" pitchFamily="49" charset="0"/>
              </a:rPr>
              <a:t>public</a:t>
            </a:r>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569CD6"/>
                </a:solidFill>
                <a:effectLst/>
                <a:latin typeface="Cascadia Code" panose="020B0609020000020004" pitchFamily="49" charset="0"/>
                <a:cs typeface="Cascadia Code" panose="020B0609020000020004" pitchFamily="49" charset="0"/>
              </a:rPr>
              <a:t>interface</a:t>
            </a:r>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4EC9B0"/>
                </a:solidFill>
                <a:effectLst/>
                <a:latin typeface="Cascadia Code" panose="020B0609020000020004" pitchFamily="49" charset="0"/>
                <a:cs typeface="Cascadia Code" panose="020B0609020000020004" pitchFamily="49" charset="0"/>
              </a:rPr>
              <a:t>IEnumerable</a:t>
            </a:r>
            <a:r>
              <a:rPr lang="da-DK" sz="2400" b="0" dirty="0">
                <a:solidFill>
                  <a:srgbClr val="D4D4D4"/>
                </a:solidFill>
                <a:effectLst/>
                <a:latin typeface="Cascadia Code" panose="020B0609020000020004" pitchFamily="49" charset="0"/>
                <a:cs typeface="Cascadia Code" panose="020B0609020000020004" pitchFamily="49" charset="0"/>
              </a:rPr>
              <a:t>&lt;</a:t>
            </a:r>
            <a:r>
              <a:rPr lang="da-DK" sz="2400" b="0" dirty="0">
                <a:solidFill>
                  <a:srgbClr val="569CD6"/>
                </a:solidFill>
                <a:effectLst/>
                <a:latin typeface="Cascadia Code" panose="020B0609020000020004" pitchFamily="49" charset="0"/>
                <a:cs typeface="Cascadia Code" panose="020B0609020000020004" pitchFamily="49" charset="0"/>
              </a:rPr>
              <a:t>out</a:t>
            </a:r>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4EC9B0"/>
                </a:solidFill>
                <a:effectLst/>
                <a:latin typeface="Cascadia Code" panose="020B0609020000020004" pitchFamily="49" charset="0"/>
                <a:cs typeface="Cascadia Code" panose="020B0609020000020004" pitchFamily="49" charset="0"/>
              </a:rPr>
              <a:t>T</a:t>
            </a:r>
            <a:r>
              <a:rPr lang="da-DK" sz="2400" b="0" dirty="0">
                <a:solidFill>
                  <a:srgbClr val="D4D4D4"/>
                </a:solidFill>
                <a:effectLst/>
                <a:latin typeface="Cascadia Code" panose="020B0609020000020004" pitchFamily="49" charset="0"/>
                <a:cs typeface="Cascadia Code" panose="020B0609020000020004" pitchFamily="49" charset="0"/>
              </a:rPr>
              <a:t>&gt; : </a:t>
            </a:r>
            <a:r>
              <a:rPr lang="da-DK" sz="2400" b="0" dirty="0">
                <a:solidFill>
                  <a:srgbClr val="4EC9B0"/>
                </a:solidFill>
                <a:effectLst/>
                <a:latin typeface="Cascadia Code" panose="020B0609020000020004" pitchFamily="49" charset="0"/>
                <a:cs typeface="Cascadia Code" panose="020B0609020000020004" pitchFamily="49" charset="0"/>
              </a:rPr>
              <a:t>IEnumerable</a:t>
            </a:r>
            <a:endParaRPr lang="da-DK" sz="2400" b="0" dirty="0">
              <a:solidFill>
                <a:srgbClr val="D4D4D4"/>
              </a:solidFill>
              <a:effectLst/>
              <a:latin typeface="Cascadia Code" panose="020B0609020000020004" pitchFamily="49" charset="0"/>
              <a:cs typeface="Cascadia Code" panose="020B0609020000020004" pitchFamily="49" charset="0"/>
            </a:endParaRPr>
          </a:p>
          <a:p>
            <a:r>
              <a:rPr lang="da-DK" sz="2400" b="0" dirty="0">
                <a:solidFill>
                  <a:srgbClr val="D4D4D4"/>
                </a:solidFill>
                <a:effectLst/>
                <a:latin typeface="Cascadia Code" panose="020B0609020000020004" pitchFamily="49" charset="0"/>
                <a:cs typeface="Cascadia Code" panose="020B0609020000020004" pitchFamily="49" charset="0"/>
              </a:rPr>
              <a:t>{</a:t>
            </a:r>
          </a:p>
          <a:p>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4EC9B0"/>
                </a:solidFill>
                <a:effectLst/>
                <a:latin typeface="Cascadia Code" panose="020B0609020000020004" pitchFamily="49" charset="0"/>
                <a:cs typeface="Cascadia Code" panose="020B0609020000020004" pitchFamily="49" charset="0"/>
              </a:rPr>
              <a:t>IEnumerator</a:t>
            </a:r>
            <a:r>
              <a:rPr lang="da-DK" sz="2400" b="0" dirty="0">
                <a:solidFill>
                  <a:srgbClr val="D4D4D4"/>
                </a:solidFill>
                <a:effectLst/>
                <a:latin typeface="Cascadia Code" panose="020B0609020000020004" pitchFamily="49" charset="0"/>
                <a:cs typeface="Cascadia Code" panose="020B0609020000020004" pitchFamily="49" charset="0"/>
              </a:rPr>
              <a:t>&lt;</a:t>
            </a:r>
            <a:r>
              <a:rPr lang="da-DK" sz="2400" b="0" dirty="0">
                <a:solidFill>
                  <a:srgbClr val="4EC9B0"/>
                </a:solidFill>
                <a:effectLst/>
                <a:latin typeface="Cascadia Code" panose="020B0609020000020004" pitchFamily="49" charset="0"/>
                <a:cs typeface="Cascadia Code" panose="020B0609020000020004" pitchFamily="49" charset="0"/>
              </a:rPr>
              <a:t>T</a:t>
            </a:r>
            <a:r>
              <a:rPr lang="da-DK" sz="2400" b="0" dirty="0">
                <a:solidFill>
                  <a:srgbClr val="D4D4D4"/>
                </a:solidFill>
                <a:effectLst/>
                <a:latin typeface="Cascadia Code" panose="020B0609020000020004" pitchFamily="49" charset="0"/>
                <a:cs typeface="Cascadia Code" panose="020B0609020000020004" pitchFamily="49" charset="0"/>
              </a:rPr>
              <a:t>&gt; </a:t>
            </a:r>
            <a:r>
              <a:rPr lang="da-DK" sz="2400" b="0" dirty="0">
                <a:solidFill>
                  <a:srgbClr val="DCDCAA"/>
                </a:solidFill>
                <a:effectLst/>
                <a:latin typeface="Cascadia Code" panose="020B0609020000020004" pitchFamily="49" charset="0"/>
                <a:cs typeface="Cascadia Code" panose="020B0609020000020004" pitchFamily="49" charset="0"/>
              </a:rPr>
              <a:t>GetEnumerator</a:t>
            </a:r>
            <a:r>
              <a:rPr lang="da-DK" sz="2400" b="0" dirty="0">
                <a:solidFill>
                  <a:srgbClr val="D4D4D4"/>
                </a:solidFill>
                <a:effectLst/>
                <a:latin typeface="Cascadia Code" panose="020B0609020000020004" pitchFamily="49" charset="0"/>
                <a:cs typeface="Cascadia Code" panose="020B0609020000020004" pitchFamily="49" charset="0"/>
              </a:rPr>
              <a:t>();</a:t>
            </a:r>
          </a:p>
          <a:p>
            <a:r>
              <a:rPr lang="da-DK" sz="2400" b="0" dirty="0">
                <a:solidFill>
                  <a:srgbClr val="D4D4D4"/>
                </a:solidFill>
                <a:effectLst/>
                <a:latin typeface="Cascadia Code" panose="020B0609020000020004" pitchFamily="49" charset="0"/>
                <a:cs typeface="Cascadia Code" panose="020B0609020000020004" pitchFamily="49" charset="0"/>
              </a:rPr>
              <a:t>}</a:t>
            </a:r>
          </a:p>
        </p:txBody>
      </p:sp>
      <p:sp>
        <p:nvSpPr>
          <p:cNvPr id="4" name="Arrow: Left 3">
            <a:extLst>
              <a:ext uri="{FF2B5EF4-FFF2-40B4-BE49-F238E27FC236}">
                <a16:creationId xmlns:a16="http://schemas.microsoft.com/office/drawing/2014/main" id="{5F4F4ED2-2790-43DB-AAA3-FF99E88494D6}"/>
              </a:ext>
            </a:extLst>
          </p:cNvPr>
          <p:cNvSpPr/>
          <p:nvPr/>
        </p:nvSpPr>
        <p:spPr bwMode="auto">
          <a:xfrm rot="1694348">
            <a:off x="6218056" y="1544714"/>
            <a:ext cx="2395131"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Contravariance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FCE7A77B-F388-49B1-A3A3-B13E037379A5}"/>
              </a:ext>
            </a:extLst>
          </p:cNvPr>
          <p:cNvSpPr txBox="1"/>
          <p:nvPr/>
        </p:nvSpPr>
        <p:spPr>
          <a:xfrm>
            <a:off x="2697480" y="6218827"/>
            <a:ext cx="9316720" cy="363946"/>
          </a:xfrm>
          <a:prstGeom prst="rect">
            <a:avLst/>
          </a:prstGeom>
          <a:noFill/>
        </p:spPr>
        <p:txBody>
          <a:bodyPr wrap="square">
            <a:spAutoFit/>
          </a:bodyPr>
          <a:lstStyle/>
          <a:p>
            <a:pPr algn="r"/>
            <a:r>
              <a:rPr lang="da-DK" dirty="0">
                <a:hlinkClick r:id="rId2"/>
              </a:rPr>
              <a:t>https://docs.microsoft.com/en-us/dotnet/standard/generics/covariance-and-contravariance</a:t>
            </a:r>
            <a:endParaRPr lang="LID4096" dirty="0"/>
          </a:p>
        </p:txBody>
      </p:sp>
      <p:sp>
        <p:nvSpPr>
          <p:cNvPr id="7" name="Arrow: Left 6">
            <a:extLst>
              <a:ext uri="{FF2B5EF4-FFF2-40B4-BE49-F238E27FC236}">
                <a16:creationId xmlns:a16="http://schemas.microsoft.com/office/drawing/2014/main" id="{6506851C-7D34-4806-8A3F-E15304217E98}"/>
              </a:ext>
            </a:extLst>
          </p:cNvPr>
          <p:cNvSpPr/>
          <p:nvPr/>
        </p:nvSpPr>
        <p:spPr bwMode="auto">
          <a:xfrm rot="1694348">
            <a:off x="6756536" y="4120274"/>
            <a:ext cx="2395131"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3193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Covariance and Contravariance</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186310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l="4352" r="435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Enumeration Types</a:t>
            </a:r>
            <a:endParaRPr lang="LID4096" dirty="0"/>
          </a:p>
        </p:txBody>
      </p:sp>
    </p:spTree>
    <p:extLst>
      <p:ext uri="{BB962C8B-B14F-4D97-AF65-F5344CB8AC3E}">
        <p14:creationId xmlns:p14="http://schemas.microsoft.com/office/powerpoint/2010/main" val="24837500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Enumeration Types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
        <p:nvSpPr>
          <p:cNvPr id="9" name="TextBox 8">
            <a:extLst>
              <a:ext uri="{FF2B5EF4-FFF2-40B4-BE49-F238E27FC236}">
                <a16:creationId xmlns:a16="http://schemas.microsoft.com/office/drawing/2014/main" id="{00D79396-802D-4C82-8B02-2F6748C253D3}"/>
              </a:ext>
            </a:extLst>
          </p:cNvPr>
          <p:cNvSpPr txBox="1"/>
          <p:nvPr/>
        </p:nvSpPr>
        <p:spPr>
          <a:xfrm>
            <a:off x="2743200" y="6289485"/>
            <a:ext cx="9220891" cy="363946"/>
          </a:xfrm>
          <a:prstGeom prst="rect">
            <a:avLst/>
          </a:prstGeom>
          <a:noFill/>
        </p:spPr>
        <p:txBody>
          <a:bodyPr wrap="square">
            <a:spAutoFit/>
          </a:bodyPr>
          <a:lstStyle/>
          <a:p>
            <a:pPr algn="r"/>
            <a:r>
              <a:rPr lang="en-US" dirty="0">
                <a:hlinkClick r:id="rId2"/>
              </a:rPr>
              <a:t>https://docs.microsoft.com/en-us/dotnet/csharp/language-reference/builtin-types/enum</a:t>
            </a:r>
            <a:r>
              <a:rPr lang="en-US" dirty="0"/>
              <a:t> </a:t>
            </a:r>
            <a:endParaRPr lang="LID4096" dirty="0"/>
          </a:p>
        </p:txBody>
      </p:sp>
    </p:spTree>
    <p:extLst>
      <p:ext uri="{BB962C8B-B14F-4D97-AF65-F5344CB8AC3E}">
        <p14:creationId xmlns:p14="http://schemas.microsoft.com/office/powerpoint/2010/main" val="336274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rangutan crossing its arms">
            <a:extLst>
              <a:ext uri="{FF2B5EF4-FFF2-40B4-BE49-F238E27FC236}">
                <a16:creationId xmlns:a16="http://schemas.microsoft.com/office/drawing/2014/main" id="{7A23E084-9985-445E-974E-2A2A6E387673}"/>
              </a:ext>
            </a:extLst>
          </p:cNvPr>
          <p:cNvPicPr>
            <a:picLocks noChangeAspect="1"/>
          </p:cNvPicPr>
          <p:nvPr/>
        </p:nvPicPr>
        <p:blipFill>
          <a:blip r:embed="rId2"/>
          <a:srcRect t="11561" b="11561"/>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Regular Expressions</a:t>
            </a:r>
            <a:endParaRPr lang="LID4096" dirty="0"/>
          </a:p>
        </p:txBody>
      </p:sp>
    </p:spTree>
    <p:extLst>
      <p:ext uri="{BB962C8B-B14F-4D97-AF65-F5344CB8AC3E}">
        <p14:creationId xmlns:p14="http://schemas.microsoft.com/office/powerpoint/2010/main" val="41202213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dirty="0"/>
              <a:t>Regular expressions 1</a:t>
            </a:r>
            <a:endParaRPr lang="LID4096" dirty="0"/>
          </a:p>
        </p:txBody>
      </p:sp>
      <p:graphicFrame>
        <p:nvGraphicFramePr>
          <p:cNvPr id="4" name="Group 2">
            <a:extLst>
              <a:ext uri="{FF2B5EF4-FFF2-40B4-BE49-F238E27FC236}">
                <a16:creationId xmlns:a16="http://schemas.microsoft.com/office/drawing/2014/main" id="{C5930DDC-84A5-4B88-9BD0-4B77435FD947}"/>
              </a:ext>
            </a:extLst>
          </p:cNvPr>
          <p:cNvGraphicFramePr>
            <a:graphicFrameLocks noGrp="1"/>
          </p:cNvGraphicFramePr>
          <p:nvPr/>
        </p:nvGraphicFramePr>
        <p:xfrm>
          <a:off x="2753564" y="1312886"/>
          <a:ext cx="6684872" cy="5245896"/>
        </p:xfrm>
        <a:graphic>
          <a:graphicData uri="http://schemas.openxmlformats.org/drawingml/2006/table">
            <a:tbl>
              <a:tblPr/>
              <a:tblGrid>
                <a:gridCol w="784380">
                  <a:extLst>
                    <a:ext uri="{9D8B030D-6E8A-4147-A177-3AD203B41FA5}">
                      <a16:colId xmlns:a16="http://schemas.microsoft.com/office/drawing/2014/main" val="1124367644"/>
                    </a:ext>
                  </a:extLst>
                </a:gridCol>
                <a:gridCol w="5900492">
                  <a:extLst>
                    <a:ext uri="{9D8B030D-6E8A-4147-A177-3AD203B41FA5}">
                      <a16:colId xmlns:a16="http://schemas.microsoft.com/office/drawing/2014/main" val="157934860"/>
                    </a:ext>
                  </a:extLst>
                </a:gridCol>
              </a:tblGrid>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Zero or more times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78179834"/>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Once or more times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6917372"/>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Zero or one time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79018169"/>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single character (not \n)</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8806897"/>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\s</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whitespace character (e.g. tab)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10906646"/>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\S</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non-whitespace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961167"/>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Word boundary</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8114862"/>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non-word boundary position</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3545119"/>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\w</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word character (a-z, A-Z, 0-9)</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8464510"/>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\W</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non-word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0429973"/>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Start of the input text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2579565"/>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End of the input text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132042"/>
                  </a:ext>
                </a:extLst>
              </a:tr>
            </a:tbl>
          </a:graphicData>
        </a:graphic>
      </p:graphicFrame>
    </p:spTree>
    <p:extLst>
      <p:ext uri="{BB962C8B-B14F-4D97-AF65-F5344CB8AC3E}">
        <p14:creationId xmlns:p14="http://schemas.microsoft.com/office/powerpoint/2010/main" val="1662436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dirty="0"/>
              <a:t>Regular expressions 2</a:t>
            </a:r>
            <a:endParaRPr lang="LID4096" dirty="0"/>
          </a:p>
        </p:txBody>
      </p:sp>
      <p:graphicFrame>
        <p:nvGraphicFramePr>
          <p:cNvPr id="3" name="Group 3">
            <a:extLst>
              <a:ext uri="{FF2B5EF4-FFF2-40B4-BE49-F238E27FC236}">
                <a16:creationId xmlns:a16="http://schemas.microsoft.com/office/drawing/2014/main" id="{CA1C2102-60D5-40A7-8EA8-BBA129FA1FF9}"/>
              </a:ext>
            </a:extLst>
          </p:cNvPr>
          <p:cNvGraphicFramePr>
            <a:graphicFrameLocks noGrp="1"/>
          </p:cNvGraphicFramePr>
          <p:nvPr/>
        </p:nvGraphicFramePr>
        <p:xfrm>
          <a:off x="2447895" y="1622764"/>
          <a:ext cx="7296209" cy="4398900"/>
        </p:xfrm>
        <a:graphic>
          <a:graphicData uri="http://schemas.openxmlformats.org/drawingml/2006/table">
            <a:tbl>
              <a:tblPr/>
              <a:tblGrid>
                <a:gridCol w="3109057">
                  <a:extLst>
                    <a:ext uri="{9D8B030D-6E8A-4147-A177-3AD203B41FA5}">
                      <a16:colId xmlns:a16="http://schemas.microsoft.com/office/drawing/2014/main" val="1342599459"/>
                    </a:ext>
                  </a:extLst>
                </a:gridCol>
                <a:gridCol w="4187152">
                  <a:extLst>
                    <a:ext uri="{9D8B030D-6E8A-4147-A177-3AD203B41FA5}">
                      <a16:colId xmlns:a16="http://schemas.microsoft.com/office/drawing/2014/main" val="2412888391"/>
                    </a:ext>
                  </a:extLst>
                </a:gridCol>
              </a:tblGrid>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[1c]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matches character ‘1’ or ‘c’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3499546"/>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[a-z]</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all lower-case letters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1676565"/>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zA</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-Z]</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all letters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894587"/>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integer numbers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4855990"/>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[0-9]+\.[0-9]+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floating point</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0737158"/>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[0-2][0-9]:[0-5][0-9]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time e.g. 12:34</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5021187"/>
                  </a:ext>
                </a:extLst>
              </a:tr>
            </a:tbl>
          </a:graphicData>
        </a:graphic>
      </p:graphicFrame>
      <p:sp>
        <p:nvSpPr>
          <p:cNvPr id="7" name="TextBox 6">
            <a:extLst>
              <a:ext uri="{FF2B5EF4-FFF2-40B4-BE49-F238E27FC236}">
                <a16:creationId xmlns:a16="http://schemas.microsoft.com/office/drawing/2014/main" id="{FFB19296-BF23-4678-8829-3AE1F13D5B9C}"/>
              </a:ext>
            </a:extLst>
          </p:cNvPr>
          <p:cNvSpPr txBox="1"/>
          <p:nvPr/>
        </p:nvSpPr>
        <p:spPr>
          <a:xfrm>
            <a:off x="1168400" y="6345484"/>
            <a:ext cx="10930890" cy="363946"/>
          </a:xfrm>
          <a:prstGeom prst="rect">
            <a:avLst/>
          </a:prstGeom>
          <a:noFill/>
        </p:spPr>
        <p:txBody>
          <a:bodyPr wrap="square">
            <a:spAutoFit/>
          </a:bodyPr>
          <a:lstStyle/>
          <a:p>
            <a:pPr algn="r"/>
            <a:r>
              <a:rPr lang="da-DK" dirty="0">
                <a:hlinkClick r:id="rId2"/>
              </a:rPr>
              <a:t>https://docs.microsoft.com/en-us/dotnet/standard/base-types/regular-expression-language-quick-reference</a:t>
            </a:r>
            <a:endParaRPr lang="LID4096" dirty="0"/>
          </a:p>
        </p:txBody>
      </p:sp>
    </p:spTree>
    <p:extLst>
      <p:ext uri="{BB962C8B-B14F-4D97-AF65-F5344CB8AC3E}">
        <p14:creationId xmlns:p14="http://schemas.microsoft.com/office/powerpoint/2010/main" val="5314613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dirty="0"/>
              <a:t>Regular expressions 3</a:t>
            </a:r>
            <a:endParaRPr lang="LID4096" dirty="0"/>
          </a:p>
        </p:txBody>
      </p:sp>
      <p:graphicFrame>
        <p:nvGraphicFramePr>
          <p:cNvPr id="3" name="Group 3">
            <a:extLst>
              <a:ext uri="{FF2B5EF4-FFF2-40B4-BE49-F238E27FC236}">
                <a16:creationId xmlns:a16="http://schemas.microsoft.com/office/drawing/2014/main" id="{CA1C2102-60D5-40A7-8EA8-BBA129FA1FF9}"/>
              </a:ext>
            </a:extLst>
          </p:cNvPr>
          <p:cNvGraphicFramePr>
            <a:graphicFrameLocks noGrp="1"/>
          </p:cNvGraphicFramePr>
          <p:nvPr>
            <p:extLst>
              <p:ext uri="{D42A27DB-BD31-4B8C-83A1-F6EECF244321}">
                <p14:modId xmlns:p14="http://schemas.microsoft.com/office/powerpoint/2010/main" val="84702607"/>
              </p:ext>
            </p:extLst>
          </p:nvPr>
        </p:nvGraphicFramePr>
        <p:xfrm>
          <a:off x="588263" y="1622764"/>
          <a:ext cx="11018520" cy="3665750"/>
        </p:xfrm>
        <a:graphic>
          <a:graphicData uri="http://schemas.openxmlformats.org/drawingml/2006/table">
            <a:tbl>
              <a:tblPr/>
              <a:tblGrid>
                <a:gridCol w="4695205">
                  <a:extLst>
                    <a:ext uri="{9D8B030D-6E8A-4147-A177-3AD203B41FA5}">
                      <a16:colId xmlns:a16="http://schemas.microsoft.com/office/drawing/2014/main" val="1342599459"/>
                    </a:ext>
                  </a:extLst>
                </a:gridCol>
                <a:gridCol w="6323315">
                  <a:extLst>
                    <a:ext uri="{9D8B030D-6E8A-4147-A177-3AD203B41FA5}">
                      <a16:colId xmlns:a16="http://schemas.microsoft.com/office/drawing/2014/main" val="2412888391"/>
                    </a:ext>
                  </a:extLst>
                </a:gridCol>
              </a:tblGrid>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abc</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character not in ‘a’, ‘b’, or ‘c’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3499546"/>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(capture) (?:non) </a:t>
                      </a: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(?&lt;name&gt;name)</a:t>
                      </a:r>
                      <a:endPar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endParaRP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capturing group, non-capturing group, named capturing group</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4931682"/>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[a-z]+(\d{5})</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standard Danish license plate where the numeric part is a capturing group</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1676565"/>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(?&lt;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given_name</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&gt;\w+) (?&lt;surname&gt;\w+)</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matching a given name followed by a surname (named capturing groups)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894587"/>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Jane|John</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 (\w+) (?:Doe)</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matching the middle name of Jane or John Doe</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4855990"/>
                  </a:ext>
                </a:extLst>
              </a:tr>
            </a:tbl>
          </a:graphicData>
        </a:graphic>
      </p:graphicFrame>
      <p:sp>
        <p:nvSpPr>
          <p:cNvPr id="6" name="TextBox 5">
            <a:extLst>
              <a:ext uri="{FF2B5EF4-FFF2-40B4-BE49-F238E27FC236}">
                <a16:creationId xmlns:a16="http://schemas.microsoft.com/office/drawing/2014/main" id="{2FA582DB-7BCC-4379-9297-D4340C24CD91}"/>
              </a:ext>
            </a:extLst>
          </p:cNvPr>
          <p:cNvSpPr txBox="1"/>
          <p:nvPr/>
        </p:nvSpPr>
        <p:spPr>
          <a:xfrm>
            <a:off x="965200" y="6218827"/>
            <a:ext cx="10982960" cy="363946"/>
          </a:xfrm>
          <a:prstGeom prst="rect">
            <a:avLst/>
          </a:prstGeom>
          <a:noFill/>
        </p:spPr>
        <p:txBody>
          <a:bodyPr wrap="square">
            <a:spAutoFit/>
          </a:bodyPr>
          <a:lstStyle/>
          <a:p>
            <a:pPr algn="r"/>
            <a:r>
              <a:rPr lang="da-DK" dirty="0">
                <a:hlinkClick r:id="rId2"/>
              </a:rPr>
              <a:t>https://docs.microsoft.com/en-us/dotnet/standard/base-types/grouping-constructs-in-regular-expressions</a:t>
            </a:r>
            <a:endParaRPr lang="LID4096" dirty="0"/>
          </a:p>
        </p:txBody>
      </p:sp>
    </p:spTree>
    <p:extLst>
      <p:ext uri="{BB962C8B-B14F-4D97-AF65-F5344CB8AC3E}">
        <p14:creationId xmlns:p14="http://schemas.microsoft.com/office/powerpoint/2010/main" val="27517258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Regular Expressions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263619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 up image of hands applauding">
            <a:extLst>
              <a:ext uri="{FF2B5EF4-FFF2-40B4-BE49-F238E27FC236}">
                <a16:creationId xmlns:a16="http://schemas.microsoft.com/office/drawing/2014/main" id="{450FBF2A-33F5-5940-8634-26E039373A7C}"/>
              </a:ext>
            </a:extLst>
          </p:cNvPr>
          <p:cNvPicPr>
            <a:picLocks noChangeAspect="1"/>
          </p:cNvPicPr>
          <p:nvPr/>
        </p:nvPicPr>
        <p:blipFill>
          <a:blip r:embed="rId3"/>
          <a:srcRect t="7856" b="7856"/>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992926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6B331-1B14-4D6F-9188-CD948EFCDD68}"/>
              </a:ext>
            </a:extLst>
          </p:cNvPr>
          <p:cNvSpPr>
            <a:spLocks noGrp="1"/>
          </p:cNvSpPr>
          <p:nvPr>
            <p:ph type="title"/>
          </p:nvPr>
        </p:nvSpPr>
        <p:spPr>
          <a:xfrm>
            <a:off x="588263" y="588963"/>
            <a:ext cx="4158362" cy="2535236"/>
          </a:xfrm>
        </p:spPr>
        <p:txBody>
          <a:bodyPr wrap="square" anchor="b">
            <a:normAutofit/>
          </a:bodyPr>
          <a:lstStyle/>
          <a:p>
            <a:r>
              <a:rPr lang="en-US" dirty="0"/>
              <a:t>Generics</a:t>
            </a:r>
            <a:endParaRPr lang="LID4096" dirty="0"/>
          </a:p>
        </p:txBody>
      </p:sp>
      <p:sp>
        <p:nvSpPr>
          <p:cNvPr id="5" name="Text Placeholder 4">
            <a:extLst>
              <a:ext uri="{FF2B5EF4-FFF2-40B4-BE49-F238E27FC236}">
                <a16:creationId xmlns:a16="http://schemas.microsoft.com/office/drawing/2014/main" id="{3B97E74D-16F8-41C2-82AC-5326EB8119AD}"/>
              </a:ext>
            </a:extLst>
          </p:cNvPr>
          <p:cNvSpPr>
            <a:spLocks noGrp="1"/>
          </p:cNvSpPr>
          <p:nvPr>
            <p:ph type="body" sz="quarter" idx="10"/>
          </p:nvPr>
        </p:nvSpPr>
        <p:spPr>
          <a:xfrm>
            <a:off x="584200" y="3535540"/>
            <a:ext cx="4162425" cy="2733497"/>
          </a:xfrm>
        </p:spPr>
        <p:txBody>
          <a:bodyPr wrap="square">
            <a:normAutofit/>
          </a:bodyPr>
          <a:lstStyle/>
          <a:p>
            <a:r>
              <a:rPr lang="en-US" dirty="0"/>
              <a:t>Built-in</a:t>
            </a:r>
          </a:p>
          <a:p>
            <a:r>
              <a:rPr lang="en-US" dirty="0"/>
              <a:t>Iterators</a:t>
            </a:r>
          </a:p>
          <a:p>
            <a:r>
              <a:rPr lang="en-US" dirty="0"/>
              <a:t>Collections</a:t>
            </a:r>
          </a:p>
          <a:p>
            <a:r>
              <a:rPr lang="en-US" dirty="0"/>
              <a:t>Create your own?</a:t>
            </a:r>
          </a:p>
          <a:p>
            <a:r>
              <a:rPr lang="en-US" dirty="0"/>
              <a:t>Type Constraints</a:t>
            </a:r>
          </a:p>
          <a:p>
            <a:r>
              <a:rPr lang="en-US" dirty="0"/>
              <a:t>(Co- and contravariance)</a:t>
            </a:r>
          </a:p>
        </p:txBody>
      </p:sp>
      <p:pic>
        <p:nvPicPr>
          <p:cNvPr id="9" name="Picture 6" descr="CPU with binary numbers and blueprint">
            <a:extLst>
              <a:ext uri="{FF2B5EF4-FFF2-40B4-BE49-F238E27FC236}">
                <a16:creationId xmlns:a16="http://schemas.microsoft.com/office/drawing/2014/main" id="{C1E0C30C-A191-429C-932F-F6D1AE94F262}"/>
              </a:ext>
            </a:extLst>
          </p:cNvPr>
          <p:cNvPicPr>
            <a:picLocks noChangeAspect="1"/>
          </p:cNvPicPr>
          <p:nvPr/>
        </p:nvPicPr>
        <p:blipFill rotWithShape="1">
          <a:blip r:embed="rId2"/>
          <a:srcRect l="24825" r="18925"/>
          <a:stretch/>
        </p:blipFill>
        <p:spPr>
          <a:xfrm>
            <a:off x="5334000" y="10"/>
            <a:ext cx="6858000" cy="6857990"/>
          </a:xfrm>
          <a:prstGeom prst="rect">
            <a:avLst/>
          </a:prstGeom>
          <a:noFill/>
        </p:spPr>
      </p:pic>
    </p:spTree>
    <p:extLst>
      <p:ext uri="{BB962C8B-B14F-4D97-AF65-F5344CB8AC3E}">
        <p14:creationId xmlns:p14="http://schemas.microsoft.com/office/powerpoint/2010/main" val="27024451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F59B4C8-0E56-48FC-900C-27167A11A300}"/>
              </a:ext>
            </a:extLst>
          </p:cNvPr>
          <p:cNvSpPr>
            <a:spLocks noGrp="1"/>
          </p:cNvSpPr>
          <p:nvPr>
            <p:ph type="title"/>
          </p:nvPr>
        </p:nvSpPr>
        <p:spPr>
          <a:xfrm>
            <a:off x="588263" y="457200"/>
            <a:ext cx="11018520" cy="553998"/>
          </a:xfrm>
        </p:spPr>
        <p:txBody>
          <a:bodyPr/>
          <a:lstStyle/>
          <a:p>
            <a:r>
              <a:rPr lang="en-US" dirty="0" err="1">
                <a:solidFill>
                  <a:schemeClr val="bg1"/>
                </a:solidFill>
              </a:rPr>
              <a:t>ArrayList</a:t>
            </a:r>
            <a:r>
              <a:rPr lang="en-US" dirty="0">
                <a:solidFill>
                  <a:schemeClr val="bg1"/>
                </a:solidFill>
              </a:rPr>
              <a:t> </a:t>
            </a:r>
            <a:r>
              <a:rPr lang="en-US" dirty="0">
                <a:solidFill>
                  <a:schemeClr val="bg1"/>
                </a:solidFill>
                <a:sym typeface="Wingdings" panose="05000000000000000000" pitchFamily="2" charset="2"/>
              </a:rPr>
              <a:t></a:t>
            </a:r>
            <a:r>
              <a:rPr lang="en-US" dirty="0">
                <a:solidFill>
                  <a:schemeClr val="bg1"/>
                </a:solidFill>
              </a:rPr>
              <a:t> List&lt;T&gt;</a:t>
            </a:r>
          </a:p>
        </p:txBody>
      </p:sp>
      <p:sp>
        <p:nvSpPr>
          <p:cNvPr id="8" name="Text Placeholder 2">
            <a:extLst>
              <a:ext uri="{FF2B5EF4-FFF2-40B4-BE49-F238E27FC236}">
                <a16:creationId xmlns:a16="http://schemas.microsoft.com/office/drawing/2014/main" id="{AC092720-2327-4F27-9345-5CFEF18D42B6}"/>
              </a:ext>
            </a:extLst>
          </p:cNvPr>
          <p:cNvSpPr>
            <a:spLocks noGrp="1"/>
          </p:cNvSpPr>
          <p:nvPr>
            <p:ph type="body" sz="quarter" idx="10"/>
          </p:nvPr>
        </p:nvSpPr>
        <p:spPr>
          <a:xfrm>
            <a:off x="588263" y="1436688"/>
            <a:ext cx="11018520" cy="4481227"/>
          </a:xfrm>
        </p:spPr>
        <p:txBody>
          <a:bodyPr/>
          <a:lstStyle/>
          <a:p>
            <a:r>
              <a:rPr lang="da-DK" b="0" dirty="0">
                <a:solidFill>
                  <a:srgbClr val="6A9955"/>
                </a:solidFill>
                <a:effectLst/>
                <a:latin typeface="Cascadia Code" panose="020B0609020000020004" pitchFamily="49" charset="0"/>
                <a:cs typeface="Cascadia Code" panose="020B0609020000020004" pitchFamily="49" charset="0"/>
              </a:rPr>
              <a:t>// Non-generic</a:t>
            </a:r>
            <a:endParaRPr lang="da-DK" b="0" dirty="0">
              <a:solidFill>
                <a:srgbClr val="D4D4D4"/>
              </a:solidFill>
              <a:effectLst/>
              <a:latin typeface="Cascadia Code" panose="020B0609020000020004" pitchFamily="49" charset="0"/>
              <a:cs typeface="Cascadia Code" panose="020B0609020000020004" pitchFamily="49" charset="0"/>
            </a:endParaRPr>
          </a:p>
          <a:p>
            <a:r>
              <a:rPr lang="da-DK" b="0" dirty="0">
                <a:solidFill>
                  <a:srgbClr val="4EC9B0"/>
                </a:solidFill>
                <a:effectLst/>
                <a:latin typeface="Cascadia Code" panose="020B0609020000020004" pitchFamily="49" charset="0"/>
                <a:cs typeface="Cascadia Code" panose="020B0609020000020004" pitchFamily="49" charset="0"/>
              </a:rPr>
              <a:t>IList</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new</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ArrayList</a:t>
            </a:r>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DCDCAA"/>
                </a:solidFill>
                <a:effectLst/>
                <a:latin typeface="Cascadia Code" panose="020B0609020000020004" pitchFamily="49" charset="0"/>
                <a:cs typeface="Cascadia Code" panose="020B0609020000020004" pitchFamily="49" charset="0"/>
              </a:rPr>
              <a:t>Add</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CE9178"/>
                </a:solidFill>
                <a:effectLst/>
                <a:latin typeface="Cascadia Code" panose="020B0609020000020004" pitchFamily="49" charset="0"/>
                <a:cs typeface="Cascadia Code" panose="020B0609020000020004" pitchFamily="49" charset="0"/>
              </a:rPr>
              <a:t>"hello"</a:t>
            </a:r>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569CD6"/>
                </a:solidFill>
                <a:effectLst/>
                <a:latin typeface="Cascadia Code" panose="020B0609020000020004" pitchFamily="49" charset="0"/>
                <a:cs typeface="Cascadia Code" panose="020B0609020000020004" pitchFamily="49" charset="0"/>
              </a:rPr>
              <a:t>var</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s</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B5CEA8"/>
                </a:solidFill>
                <a:effectLst/>
                <a:latin typeface="Cascadia Code" panose="020B0609020000020004" pitchFamily="49" charset="0"/>
                <a:cs typeface="Cascadia Code" panose="020B0609020000020004" pitchFamily="49" charset="0"/>
              </a:rPr>
              <a:t>0</a:t>
            </a:r>
            <a:r>
              <a:rPr lang="da-DK" b="0" dirty="0">
                <a:solidFill>
                  <a:srgbClr val="D4D4D4"/>
                </a:solidFill>
                <a:effectLst/>
                <a:latin typeface="Cascadia Code" panose="020B0609020000020004" pitchFamily="49" charset="0"/>
                <a:cs typeface="Cascadia Code" panose="020B0609020000020004" pitchFamily="49" charset="0"/>
              </a:rPr>
              <a:t>];</a:t>
            </a:r>
          </a:p>
          <a:p>
            <a:br>
              <a:rPr lang="da-DK" b="0" dirty="0">
                <a:solidFill>
                  <a:srgbClr val="D4D4D4"/>
                </a:solidFill>
                <a:effectLst/>
                <a:latin typeface="Cascadia Code" panose="020B0609020000020004" pitchFamily="49" charset="0"/>
                <a:cs typeface="Cascadia Code" panose="020B0609020000020004" pitchFamily="49" charset="0"/>
              </a:rPr>
            </a:br>
            <a:r>
              <a:rPr lang="da-DK" b="0" dirty="0">
                <a:solidFill>
                  <a:srgbClr val="6A9955"/>
                </a:solidFill>
                <a:effectLst/>
                <a:latin typeface="Cascadia Code" panose="020B0609020000020004" pitchFamily="49" charset="0"/>
                <a:cs typeface="Cascadia Code" panose="020B0609020000020004" pitchFamily="49" charset="0"/>
              </a:rPr>
              <a:t>// Generic</a:t>
            </a:r>
            <a:endParaRPr lang="da-DK" b="0" dirty="0">
              <a:solidFill>
                <a:srgbClr val="D4D4D4"/>
              </a:solidFill>
              <a:effectLst/>
              <a:latin typeface="Cascadia Code" panose="020B0609020000020004" pitchFamily="49" charset="0"/>
              <a:cs typeface="Cascadia Code" panose="020B0609020000020004" pitchFamily="49" charset="0"/>
            </a:endParaRPr>
          </a:p>
          <a:p>
            <a:r>
              <a:rPr lang="da-DK" b="0" dirty="0">
                <a:solidFill>
                  <a:srgbClr val="4EC9B0"/>
                </a:solidFill>
                <a:effectLst/>
                <a:latin typeface="Cascadia Code" panose="020B0609020000020004" pitchFamily="49" charset="0"/>
                <a:cs typeface="Cascadia Code" panose="020B0609020000020004" pitchFamily="49" charset="0"/>
              </a:rPr>
              <a:t>IList</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&gt; </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new</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&gt;();</a:t>
            </a:r>
          </a:p>
          <a:p>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DCDCAA"/>
                </a:solidFill>
                <a:effectLst/>
                <a:latin typeface="Cascadia Code" panose="020B0609020000020004" pitchFamily="49" charset="0"/>
                <a:cs typeface="Cascadia Code" panose="020B0609020000020004" pitchFamily="49" charset="0"/>
              </a:rPr>
              <a:t>Add</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CE9178"/>
                </a:solidFill>
                <a:effectLst/>
                <a:latin typeface="Cascadia Code" panose="020B0609020000020004" pitchFamily="49" charset="0"/>
                <a:cs typeface="Cascadia Code" panose="020B0609020000020004" pitchFamily="49" charset="0"/>
              </a:rPr>
              <a:t>"hello"</a:t>
            </a:r>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569CD6"/>
                </a:solidFill>
                <a:effectLst/>
                <a:latin typeface="Cascadia Code" panose="020B0609020000020004" pitchFamily="49" charset="0"/>
                <a:cs typeface="Cascadia Code" panose="020B0609020000020004" pitchFamily="49" charset="0"/>
              </a:rPr>
              <a:t>var</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s</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B5CEA8"/>
                </a:solidFill>
                <a:effectLst/>
                <a:latin typeface="Cascadia Code" panose="020B0609020000020004" pitchFamily="49" charset="0"/>
                <a:cs typeface="Cascadia Code" panose="020B0609020000020004" pitchFamily="49" charset="0"/>
              </a:rPr>
              <a:t>0</a:t>
            </a:r>
            <a:r>
              <a:rPr lang="da-DK"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5194203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t="7833" b="783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Iterators</a:t>
            </a:r>
            <a:endParaRPr lang="LID4096" dirty="0"/>
          </a:p>
        </p:txBody>
      </p:sp>
      <p:sp>
        <p:nvSpPr>
          <p:cNvPr id="2" name="TextBox 1">
            <a:extLst>
              <a:ext uri="{FF2B5EF4-FFF2-40B4-BE49-F238E27FC236}">
                <a16:creationId xmlns:a16="http://schemas.microsoft.com/office/drawing/2014/main" id="{921430F7-D6FD-4162-B5B1-964410AFC81A}"/>
              </a:ext>
            </a:extLst>
          </p:cNvPr>
          <p:cNvSpPr txBox="1"/>
          <p:nvPr/>
        </p:nvSpPr>
        <p:spPr>
          <a:xfrm>
            <a:off x="20" y="6858000"/>
            <a:ext cx="12191980" cy="138499"/>
          </a:xfrm>
          <a:prstGeom prst="rect">
            <a:avLst/>
          </a:prstGeom>
          <a:noFill/>
        </p:spPr>
        <p:txBody>
          <a:bodyPr wrap="square" lIns="0" tIns="0" rIns="0" bIns="0" rtlCol="0">
            <a:spAutoFit/>
          </a:bodyPr>
          <a:lstStyle/>
          <a:p>
            <a:r>
              <a:rPr lang="LID4096" sz="900">
                <a:hlinkClick r:id="rId3" tooltip="https://www.flickr.com/photos/wcouch/339331301"/>
              </a:rPr>
              <a:t>This Photo</a:t>
            </a:r>
            <a:r>
              <a:rPr lang="LID4096" sz="900"/>
              <a:t> by Unknown Author is licensed under </a:t>
            </a:r>
            <a:r>
              <a:rPr lang="LID4096" sz="900">
                <a:hlinkClick r:id="rId4" tooltip="https://creativecommons.org/licenses/by-nc-nd/3.0/"/>
              </a:rPr>
              <a:t>CC BY-NC-ND</a:t>
            </a:r>
            <a:endParaRPr lang="LID4096" sz="900"/>
          </a:p>
        </p:txBody>
      </p:sp>
    </p:spTree>
    <p:extLst>
      <p:ext uri="{BB962C8B-B14F-4D97-AF65-F5344CB8AC3E}">
        <p14:creationId xmlns:p14="http://schemas.microsoft.com/office/powerpoint/2010/main" val="8994066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ED3D-C416-4FC0-9B5C-2123F949B174}"/>
              </a:ext>
            </a:extLst>
          </p:cNvPr>
          <p:cNvSpPr>
            <a:spLocks noGrp="1"/>
          </p:cNvSpPr>
          <p:nvPr>
            <p:ph type="title"/>
          </p:nvPr>
        </p:nvSpPr>
        <p:spPr/>
        <p:txBody>
          <a:bodyPr/>
          <a:lstStyle/>
          <a:p>
            <a:r>
              <a:rPr lang="en-US" dirty="0"/>
              <a:t>Iterators</a:t>
            </a:r>
            <a:endParaRPr lang="LID4096" dirty="0"/>
          </a:p>
        </p:txBody>
      </p:sp>
      <p:sp>
        <p:nvSpPr>
          <p:cNvPr id="5" name="TextBox 4">
            <a:extLst>
              <a:ext uri="{FF2B5EF4-FFF2-40B4-BE49-F238E27FC236}">
                <a16:creationId xmlns:a16="http://schemas.microsoft.com/office/drawing/2014/main" id="{51DA8C91-6823-42D8-9E15-480FF31DCC69}"/>
              </a:ext>
            </a:extLst>
          </p:cNvPr>
          <p:cNvSpPr txBox="1"/>
          <p:nvPr/>
        </p:nvSpPr>
        <p:spPr>
          <a:xfrm>
            <a:off x="639965" y="3040067"/>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&lt;out 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1DFDAC1F-7199-40F3-8086-78EE040BE67F}"/>
              </a:ext>
            </a:extLst>
          </p:cNvPr>
          <p:cNvSpPr txBox="1"/>
          <p:nvPr/>
        </p:nvSpPr>
        <p:spPr>
          <a:xfrm>
            <a:off x="1133689" y="155399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3ADD2C2-8B70-43F5-8D0C-28C1A1A3DDBB}"/>
              </a:ext>
            </a:extLst>
          </p:cNvPr>
          <p:cNvSpPr txBox="1"/>
          <p:nvPr/>
        </p:nvSpPr>
        <p:spPr>
          <a:xfrm>
            <a:off x="5239129" y="148560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IEnumerator</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1AE826DD-5BCF-430A-8966-ECDFC4C847AF}"/>
              </a:ext>
            </a:extLst>
          </p:cNvPr>
          <p:cNvSpPr txBox="1"/>
          <p:nvPr/>
        </p:nvSpPr>
        <p:spPr>
          <a:xfrm>
            <a:off x="4745406" y="3040067"/>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IEnumerator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&lt;out 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A48D3718-D5AF-4B1B-886B-6B96A9387030}"/>
              </a:ext>
            </a:extLst>
          </p:cNvPr>
          <p:cNvCxnSpPr>
            <a:cxnSpLocks/>
            <a:stCxn id="5" idx="0"/>
            <a:endCxn id="7" idx="2"/>
          </p:cNvCxnSpPr>
          <p:nvPr/>
        </p:nvCxnSpPr>
        <p:spPr>
          <a:xfrm flipH="1" flipV="1">
            <a:off x="2094209" y="2126458"/>
            <a:ext cx="1" cy="91360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9F4C50-03CF-4AFB-A316-F77041B3C18E}"/>
              </a:ext>
            </a:extLst>
          </p:cNvPr>
          <p:cNvCxnSpPr>
            <a:cxnSpLocks/>
          </p:cNvCxnSpPr>
          <p:nvPr/>
        </p:nvCxnSpPr>
        <p:spPr>
          <a:xfrm flipH="1" flipV="1">
            <a:off x="6199649" y="2058068"/>
            <a:ext cx="1" cy="98199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43D4AD7-A2B9-4809-BEA6-F862AA4A89DD}"/>
              </a:ext>
            </a:extLst>
          </p:cNvPr>
          <p:cNvSpPr txBox="1"/>
          <p:nvPr/>
        </p:nvSpPr>
        <p:spPr>
          <a:xfrm>
            <a:off x="566722" y="4294820"/>
            <a:ext cx="1527487" cy="572464"/>
          </a:xfrm>
          <a:prstGeom prst="rect">
            <a:avLst/>
          </a:prstGeom>
          <a:solidFill>
            <a:srgbClr val="007233"/>
          </a:solidFill>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Producer</a:t>
            </a:r>
          </a:p>
        </p:txBody>
      </p:sp>
      <p:sp>
        <p:nvSpPr>
          <p:cNvPr id="19" name="TextBox 18">
            <a:extLst>
              <a:ext uri="{FF2B5EF4-FFF2-40B4-BE49-F238E27FC236}">
                <a16:creationId xmlns:a16="http://schemas.microsoft.com/office/drawing/2014/main" id="{8176E61F-CED2-49B6-B280-B3F0529D2FA8}"/>
              </a:ext>
            </a:extLst>
          </p:cNvPr>
          <p:cNvSpPr txBox="1"/>
          <p:nvPr/>
        </p:nvSpPr>
        <p:spPr>
          <a:xfrm>
            <a:off x="365648" y="5413652"/>
            <a:ext cx="3043032" cy="572464"/>
          </a:xfrm>
          <a:prstGeom prst="rect">
            <a:avLst/>
          </a:prstGeom>
          <a:solidFill>
            <a:srgbClr val="00188F"/>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Building block for LINQ</a:t>
            </a:r>
            <a:endParaRPr lang="da-DK" sz="2000"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8F574890-03C6-442C-8FB4-F96E5765D911}"/>
              </a:ext>
            </a:extLst>
          </p:cNvPr>
          <p:cNvSpPr txBox="1"/>
          <p:nvPr/>
        </p:nvSpPr>
        <p:spPr>
          <a:xfrm>
            <a:off x="6717482" y="4867284"/>
            <a:ext cx="4297632" cy="1126462"/>
          </a:xfrm>
          <a:prstGeom prst="rect">
            <a:avLst/>
          </a:prstGeom>
          <a:solidFill>
            <a:srgbClr val="333333"/>
          </a:solidFill>
          <a:ln>
            <a:noFill/>
          </a:ln>
        </p:spPr>
        <p:txBody>
          <a:bodyPr wrap="square" lIns="182880" tIns="146304" rIns="182880" bIns="146304" rtlCol="0">
            <a:spAutoFit/>
          </a:bodyPr>
          <a:lstStyle/>
          <a:p>
            <a:pPr>
              <a:lnSpc>
                <a:spcPct val="90000"/>
              </a:lnSpc>
            </a:pPr>
            <a:r>
              <a:rPr lang="en-US" sz="2000" dirty="0" err="1">
                <a:solidFill>
                  <a:schemeClr val="bg1"/>
                </a:solidFill>
                <a:latin typeface="Consolas" panose="020B0609020204030204" pitchFamily="49" charset="0"/>
                <a:cs typeface="Consolas" panose="020B0609020204030204" pitchFamily="49" charset="0"/>
              </a:rPr>
              <a:t>foreach</a:t>
            </a:r>
            <a:r>
              <a:rPr lang="en-US" sz="2000" dirty="0">
                <a:solidFill>
                  <a:schemeClr val="bg1"/>
                </a:solidFill>
                <a:latin typeface="Consolas" panose="020B0609020204030204" pitchFamily="49" charset="0"/>
                <a:cs typeface="Consolas" panose="020B0609020204030204" pitchFamily="49" charset="0"/>
              </a:rPr>
              <a:t> (</a:t>
            </a:r>
            <a:r>
              <a:rPr lang="en-US" sz="2000" dirty="0" err="1">
                <a:solidFill>
                  <a:schemeClr val="bg1"/>
                </a:solidFill>
                <a:latin typeface="Consolas" panose="020B0609020204030204" pitchFamily="49" charset="0"/>
                <a:cs typeface="Consolas" panose="020B0609020204030204" pitchFamily="49" charset="0"/>
              </a:rPr>
              <a:t>var</a:t>
            </a:r>
            <a:r>
              <a:rPr lang="en-US" sz="2000" dirty="0">
                <a:solidFill>
                  <a:schemeClr val="bg1"/>
                </a:solidFill>
                <a:latin typeface="Consolas" panose="020B0609020204030204" pitchFamily="49" charset="0"/>
                <a:cs typeface="Consolas" panose="020B0609020204030204" pitchFamily="49" charset="0"/>
              </a:rPr>
              <a:t> item in items)</a:t>
            </a:r>
          </a:p>
          <a:p>
            <a:pPr>
              <a:lnSpc>
                <a:spcPct val="90000"/>
              </a:lnSpc>
            </a:pPr>
            <a:r>
              <a:rPr lang="en-US" sz="2000" dirty="0">
                <a:solidFill>
                  <a:schemeClr val="bg1"/>
                </a:solidFill>
                <a:latin typeface="Consolas" panose="020B0609020204030204" pitchFamily="49" charset="0"/>
                <a:cs typeface="Consolas" panose="020B0609020204030204" pitchFamily="49" charset="0"/>
              </a:rPr>
              <a:t>{</a:t>
            </a:r>
          </a:p>
          <a:p>
            <a:pPr>
              <a:lnSpc>
                <a:spcPct val="90000"/>
              </a:lnSpc>
            </a:pPr>
            <a:r>
              <a:rPr lang="en-US" sz="2000" dirty="0">
                <a:solidFill>
                  <a:schemeClr val="bg1"/>
                </a:solidFill>
                <a:latin typeface="Consolas" panose="020B0609020204030204" pitchFamily="49" charset="0"/>
                <a:cs typeface="Consolas" panose="020B0609020204030204" pitchFamily="49" charset="0"/>
              </a:rPr>
              <a:t>}</a:t>
            </a:r>
            <a:endParaRPr lang="da-DK" sz="2000" dirty="0">
              <a:solidFill>
                <a:schemeClr val="bg1"/>
              </a:solidFill>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F89CEDBB-6FFA-43B5-924C-53B055C43E0A}"/>
              </a:ext>
            </a:extLst>
          </p:cNvPr>
          <p:cNvSpPr txBox="1"/>
          <p:nvPr/>
        </p:nvSpPr>
        <p:spPr>
          <a:xfrm>
            <a:off x="8720097" y="2353729"/>
            <a:ext cx="2103098" cy="572464"/>
          </a:xfrm>
          <a:prstGeom prst="rect">
            <a:avLst/>
          </a:prstGeom>
          <a:solidFill>
            <a:srgbClr val="BA141A"/>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yield break;</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2325E435-1933-4435-8EAC-8105BA2B737A}"/>
              </a:ext>
            </a:extLst>
          </p:cNvPr>
          <p:cNvSpPr txBox="1"/>
          <p:nvPr/>
        </p:nvSpPr>
        <p:spPr>
          <a:xfrm>
            <a:off x="8720097" y="1485604"/>
            <a:ext cx="2518963" cy="572464"/>
          </a:xfrm>
          <a:prstGeom prst="rect">
            <a:avLst/>
          </a:prstGeom>
          <a:solidFill>
            <a:srgbClr val="0072C6"/>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yield return T;</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Arrow: Left 7">
            <a:extLst>
              <a:ext uri="{FF2B5EF4-FFF2-40B4-BE49-F238E27FC236}">
                <a16:creationId xmlns:a16="http://schemas.microsoft.com/office/drawing/2014/main" id="{AF806515-D277-490E-B7CB-12ECD1F9D7FC}"/>
              </a:ext>
            </a:extLst>
          </p:cNvPr>
          <p:cNvSpPr/>
          <p:nvPr/>
        </p:nvSpPr>
        <p:spPr bwMode="auto">
          <a:xfrm rot="1694348">
            <a:off x="3011472" y="3302232"/>
            <a:ext cx="1936852"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2760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Iterators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235454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retro robot toys">
            <a:extLst>
              <a:ext uri="{FF2B5EF4-FFF2-40B4-BE49-F238E27FC236}">
                <a16:creationId xmlns:a16="http://schemas.microsoft.com/office/drawing/2014/main" id="{7A23E084-9985-445E-974E-2A2A6E387673}"/>
              </a:ext>
            </a:extLst>
          </p:cNvPr>
          <p:cNvPicPr>
            <a:picLocks noChangeAspect="1"/>
          </p:cNvPicPr>
          <p:nvPr/>
        </p:nvPicPr>
        <p:blipFill rotWithShape="1">
          <a:blip r:embed="rId2"/>
          <a:srcRect t="10664" b="10664"/>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Generic collections</a:t>
            </a:r>
            <a:endParaRPr lang="LID4096" dirty="0"/>
          </a:p>
        </p:txBody>
      </p:sp>
    </p:spTree>
    <p:extLst>
      <p:ext uri="{BB962C8B-B14F-4D97-AF65-F5344CB8AC3E}">
        <p14:creationId xmlns:p14="http://schemas.microsoft.com/office/powerpoint/2010/main" val="23644373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FF08-18DB-40CD-B021-FE29F97D6DA7}"/>
              </a:ext>
            </a:extLst>
          </p:cNvPr>
          <p:cNvSpPr>
            <a:spLocks noGrp="1"/>
          </p:cNvSpPr>
          <p:nvPr>
            <p:ph type="title"/>
          </p:nvPr>
        </p:nvSpPr>
        <p:spPr>
          <a:xfrm>
            <a:off x="588263" y="457200"/>
            <a:ext cx="11018520" cy="553998"/>
          </a:xfrm>
        </p:spPr>
        <p:txBody>
          <a:bodyPr/>
          <a:lstStyle/>
          <a:p>
            <a:r>
              <a:rPr lang="da-DK" dirty="0"/>
              <a:t>System.Collections</a:t>
            </a:r>
            <a:endParaRPr lang="LID4096" dirty="0"/>
          </a:p>
        </p:txBody>
      </p:sp>
      <p:sp>
        <p:nvSpPr>
          <p:cNvPr id="3" name="TextBox 2">
            <a:extLst>
              <a:ext uri="{FF2B5EF4-FFF2-40B4-BE49-F238E27FC236}">
                <a16:creationId xmlns:a16="http://schemas.microsoft.com/office/drawing/2014/main" id="{F550D2FB-B149-4057-8124-4FCAD4579BDE}"/>
              </a:ext>
            </a:extLst>
          </p:cNvPr>
          <p:cNvSpPr txBox="1"/>
          <p:nvPr/>
        </p:nvSpPr>
        <p:spPr>
          <a:xfrm>
            <a:off x="3131856" y="1656027"/>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114E931-24D9-4302-BAFF-63FA870877E7}"/>
              </a:ext>
            </a:extLst>
          </p:cNvPr>
          <p:cNvSpPr txBox="1"/>
          <p:nvPr/>
        </p:nvSpPr>
        <p:spPr>
          <a:xfrm>
            <a:off x="3131855" y="2848596"/>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nvGrpSpPr>
          <p:cNvPr id="5" name="Group 4">
            <a:extLst>
              <a:ext uri="{FF2B5EF4-FFF2-40B4-BE49-F238E27FC236}">
                <a16:creationId xmlns:a16="http://schemas.microsoft.com/office/drawing/2014/main" id="{5284245F-EE3F-49AC-B700-D2799E9196F9}"/>
              </a:ext>
            </a:extLst>
          </p:cNvPr>
          <p:cNvGrpSpPr/>
          <p:nvPr/>
        </p:nvGrpSpPr>
        <p:grpSpPr>
          <a:xfrm>
            <a:off x="1634490" y="5367451"/>
            <a:ext cx="5079578" cy="572464"/>
            <a:chOff x="256797" y="4371310"/>
            <a:chExt cx="5079578" cy="572464"/>
          </a:xfrm>
        </p:grpSpPr>
        <p:sp>
          <p:nvSpPr>
            <p:cNvPr id="6" name="TextBox 5">
              <a:extLst>
                <a:ext uri="{FF2B5EF4-FFF2-40B4-BE49-F238E27FC236}">
                  <a16:creationId xmlns:a16="http://schemas.microsoft.com/office/drawing/2014/main" id="{BC39471E-4B3A-4084-ACB5-C047C0DFEA8C}"/>
                </a:ext>
              </a:extLst>
            </p:cNvPr>
            <p:cNvSpPr txBox="1"/>
            <p:nvPr/>
          </p:nvSpPr>
          <p:spPr>
            <a:xfrm>
              <a:off x="256797" y="4371310"/>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8623A6E4-6C98-4914-AF7C-500E976562D1}"/>
                </a:ext>
              </a:extLst>
            </p:cNvPr>
            <p:cNvSpPr txBox="1"/>
            <p:nvPr/>
          </p:nvSpPr>
          <p:spPr>
            <a:xfrm>
              <a:off x="4261722" y="4371310"/>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Queue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5801D7EB-9E3F-42BA-83B0-04921CE120FA}"/>
                </a:ext>
              </a:extLst>
            </p:cNvPr>
            <p:cNvSpPr txBox="1"/>
            <p:nvPr/>
          </p:nvSpPr>
          <p:spPr>
            <a:xfrm>
              <a:off x="1906599" y="4371310"/>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ArrayList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sp>
        <p:nvSpPr>
          <p:cNvPr id="9" name="TextBox 8">
            <a:extLst>
              <a:ext uri="{FF2B5EF4-FFF2-40B4-BE49-F238E27FC236}">
                <a16:creationId xmlns:a16="http://schemas.microsoft.com/office/drawing/2014/main" id="{93CC7FA1-7E5F-484E-BE92-3A1A78D01A1F}"/>
              </a:ext>
            </a:extLst>
          </p:cNvPr>
          <p:cNvSpPr txBox="1"/>
          <p:nvPr/>
        </p:nvSpPr>
        <p:spPr>
          <a:xfrm>
            <a:off x="6388338" y="2328533"/>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79BFAB3-58C7-4042-9ECB-3B5D6083503B}"/>
              </a:ext>
            </a:extLst>
          </p:cNvPr>
          <p:cNvSpPr txBox="1"/>
          <p:nvPr/>
        </p:nvSpPr>
        <p:spPr>
          <a:xfrm>
            <a:off x="6116160" y="382059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49FF59C5-3546-4108-ABEA-73339BE8181B}"/>
              </a:ext>
            </a:extLst>
          </p:cNvPr>
          <p:cNvSpPr txBox="1"/>
          <p:nvPr/>
        </p:nvSpPr>
        <p:spPr>
          <a:xfrm>
            <a:off x="8735039" y="2328533"/>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ArrayList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B8F2657-32ED-4444-8D27-9A04D65C10F4}"/>
              </a:ext>
            </a:extLst>
          </p:cNvPr>
          <p:cNvSpPr txBox="1"/>
          <p:nvPr/>
        </p:nvSpPr>
        <p:spPr>
          <a:xfrm>
            <a:off x="8767891" y="3421060"/>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Hashtable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9A690F0A-CD0A-40B1-99E7-B7C0EC19D26C}"/>
              </a:ext>
            </a:extLst>
          </p:cNvPr>
          <p:cNvSpPr txBox="1"/>
          <p:nvPr/>
        </p:nvSpPr>
        <p:spPr>
          <a:xfrm>
            <a:off x="8697359" y="4486395"/>
            <a:ext cx="177997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17BBC4CF-E5CB-4CC9-8B29-58E3874C6958}"/>
              </a:ext>
            </a:extLst>
          </p:cNvPr>
          <p:cNvCxnSpPr>
            <a:stCxn id="11" idx="1"/>
            <a:endCxn id="9" idx="3"/>
          </p:cNvCxnSpPr>
          <p:nvPr/>
        </p:nvCxnSpPr>
        <p:spPr>
          <a:xfrm flipH="1">
            <a:off x="7462991" y="2614765"/>
            <a:ext cx="1272048"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E9CED8F-47A4-4AD2-A744-F29F551D29F9}"/>
              </a:ext>
            </a:extLst>
          </p:cNvPr>
          <p:cNvCxnSpPr>
            <a:stCxn id="12" idx="1"/>
            <a:endCxn id="10" idx="3"/>
          </p:cNvCxnSpPr>
          <p:nvPr/>
        </p:nvCxnSpPr>
        <p:spPr>
          <a:xfrm flipH="1">
            <a:off x="8037199" y="3707292"/>
            <a:ext cx="730692" cy="399534"/>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8C3F0E1-E71B-47C1-BA2F-5DC323582724}"/>
              </a:ext>
            </a:extLst>
          </p:cNvPr>
          <p:cNvCxnSpPr>
            <a:stCxn id="13" idx="1"/>
            <a:endCxn id="10" idx="3"/>
          </p:cNvCxnSpPr>
          <p:nvPr/>
        </p:nvCxnSpPr>
        <p:spPr>
          <a:xfrm flipH="1" flipV="1">
            <a:off x="8037199" y="4106826"/>
            <a:ext cx="660160" cy="66580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8757F77-AD0C-4DCC-95DF-D8D5BA0AEA80}"/>
              </a:ext>
            </a:extLst>
          </p:cNvPr>
          <p:cNvCxnSpPr>
            <a:stCxn id="7" idx="0"/>
            <a:endCxn id="4" idx="2"/>
          </p:cNvCxnSpPr>
          <p:nvPr/>
        </p:nvCxnSpPr>
        <p:spPr>
          <a:xfrm flipH="1" flipV="1">
            <a:off x="4092375" y="3421060"/>
            <a:ext cx="2084367"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880D0E-9501-455B-ADFA-02B0BBCB7230}"/>
              </a:ext>
            </a:extLst>
          </p:cNvPr>
          <p:cNvCxnSpPr>
            <a:stCxn id="8" idx="0"/>
            <a:endCxn id="4" idx="2"/>
          </p:cNvCxnSpPr>
          <p:nvPr/>
        </p:nvCxnSpPr>
        <p:spPr>
          <a:xfrm flipH="1" flipV="1">
            <a:off x="4092375" y="3421060"/>
            <a:ext cx="11372"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BB1131-4FDE-4D94-ADF6-F84FC246F724}"/>
              </a:ext>
            </a:extLst>
          </p:cNvPr>
          <p:cNvCxnSpPr>
            <a:stCxn id="6" idx="0"/>
            <a:endCxn id="4" idx="2"/>
          </p:cNvCxnSpPr>
          <p:nvPr/>
        </p:nvCxnSpPr>
        <p:spPr>
          <a:xfrm flipV="1">
            <a:off x="2171817" y="3421060"/>
            <a:ext cx="1920558"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16B1D33-48ED-4EE0-A3DA-4362B4ADAF4A}"/>
              </a:ext>
            </a:extLst>
          </p:cNvPr>
          <p:cNvCxnSpPr>
            <a:stCxn id="4" idx="0"/>
            <a:endCxn id="3" idx="2"/>
          </p:cNvCxnSpPr>
          <p:nvPr/>
        </p:nvCxnSpPr>
        <p:spPr>
          <a:xfrm flipV="1">
            <a:off x="4092375" y="2228491"/>
            <a:ext cx="1" cy="620105"/>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409EB0-3AC1-443E-977F-56E29600C3D5}"/>
              </a:ext>
            </a:extLst>
          </p:cNvPr>
          <p:cNvCxnSpPr>
            <a:stCxn id="9" idx="1"/>
            <a:endCxn id="4" idx="3"/>
          </p:cNvCxnSpPr>
          <p:nvPr/>
        </p:nvCxnSpPr>
        <p:spPr>
          <a:xfrm flipH="1">
            <a:off x="5052894" y="2614765"/>
            <a:ext cx="1335444" cy="52006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34F1CC-A06A-4B5B-B67A-5203C810B240}"/>
              </a:ext>
            </a:extLst>
          </p:cNvPr>
          <p:cNvCxnSpPr>
            <a:stCxn id="10" idx="1"/>
            <a:endCxn id="4" idx="3"/>
          </p:cNvCxnSpPr>
          <p:nvPr/>
        </p:nvCxnSpPr>
        <p:spPr>
          <a:xfrm flipH="1" flipV="1">
            <a:off x="5052894" y="3134828"/>
            <a:ext cx="1063266" cy="971998"/>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3" name="&quot;Not Allowed&quot; Symbol 22">
            <a:extLst>
              <a:ext uri="{FF2B5EF4-FFF2-40B4-BE49-F238E27FC236}">
                <a16:creationId xmlns:a16="http://schemas.microsoft.com/office/drawing/2014/main" id="{E1E75267-1912-49A8-869D-1BDD9F47737E}"/>
              </a:ext>
            </a:extLst>
          </p:cNvPr>
          <p:cNvSpPr/>
          <p:nvPr/>
        </p:nvSpPr>
        <p:spPr bwMode="auto">
          <a:xfrm>
            <a:off x="2579476" y="615776"/>
            <a:ext cx="6010101" cy="6010101"/>
          </a:xfrm>
          <a:prstGeom prst="noSmoking">
            <a:avLst>
              <a:gd name="adj" fmla="val 12357"/>
            </a:avLst>
          </a:prstGeom>
          <a:solidFill>
            <a:srgbClr val="E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4759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1028</Words>
  <Application>Microsoft Office PowerPoint</Application>
  <PresentationFormat>Widescreen</PresentationFormat>
  <Paragraphs>200</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Cascadia Code</vt:lpstr>
      <vt:lpstr>Consolas</vt:lpstr>
      <vt:lpstr>Gill Sans</vt:lpstr>
      <vt:lpstr>Segoe UI</vt:lpstr>
      <vt:lpstr>Segoe UI Semibold</vt:lpstr>
      <vt:lpstr>Wingdings</vt:lpstr>
      <vt:lpstr>White Template</vt:lpstr>
      <vt:lpstr>C♯ Generics, Collections, Iterators, and Regular Expressions</vt:lpstr>
      <vt:lpstr>Parametric Polymorphism – “Generics”</vt:lpstr>
      <vt:lpstr>Generics</vt:lpstr>
      <vt:lpstr>ArrayList  List&lt;T&gt;</vt:lpstr>
      <vt:lpstr>Iterators</vt:lpstr>
      <vt:lpstr>Iterators</vt:lpstr>
      <vt:lpstr>Iterators</vt:lpstr>
      <vt:lpstr>Generic collections</vt:lpstr>
      <vt:lpstr>System.Collections</vt:lpstr>
      <vt:lpstr>System.Collections.Generic</vt:lpstr>
      <vt:lpstr>System.Collections.Generic 2</vt:lpstr>
      <vt:lpstr>System.Collections.Concurrent</vt:lpstr>
      <vt:lpstr>Generic Collections</vt:lpstr>
      <vt:lpstr>Create your own generic class 2</vt:lpstr>
      <vt:lpstr>Create your own generic method</vt:lpstr>
      <vt:lpstr>Type constraints</vt:lpstr>
      <vt:lpstr>Custom Generics</vt:lpstr>
      <vt:lpstr>Covariance – Contravariance – Invariance?</vt:lpstr>
      <vt:lpstr>Variance</vt:lpstr>
      <vt:lpstr>Built-in generics</vt:lpstr>
      <vt:lpstr>Covariance and Contravariance</vt:lpstr>
      <vt:lpstr>Enumeration Types</vt:lpstr>
      <vt:lpstr>Enumeration Types</vt:lpstr>
      <vt:lpstr>Regular Expressions</vt:lpstr>
      <vt:lpstr>Regular expressions 1</vt:lpstr>
      <vt:lpstr>Regular expressions 2</vt:lpstr>
      <vt:lpstr>Regular expressions 3</vt:lpstr>
      <vt:lpstr>Regular Expressions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52</cp:revision>
  <dcterms:created xsi:type="dcterms:W3CDTF">2021-09-02T18:23:40Z</dcterms:created>
  <dcterms:modified xsi:type="dcterms:W3CDTF">2021-09-20T12:31:55Z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